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76" r:id="rId3"/>
    <p:sldId id="257" r:id="rId4"/>
    <p:sldId id="258" r:id="rId5"/>
    <p:sldId id="259" r:id="rId6"/>
    <p:sldId id="260" r:id="rId7"/>
    <p:sldId id="261" r:id="rId8"/>
    <p:sldId id="262" r:id="rId9"/>
    <p:sldId id="275" r:id="rId10"/>
    <p:sldId id="263" r:id="rId11"/>
    <p:sldId id="264" r:id="rId12"/>
    <p:sldId id="265" r:id="rId13"/>
    <p:sldId id="266" r:id="rId14"/>
    <p:sldId id="273" r:id="rId15"/>
    <p:sldId id="267" r:id="rId16"/>
    <p:sldId id="268" r:id="rId17"/>
    <p:sldId id="272"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273" autoAdjust="0"/>
  </p:normalViewPr>
  <p:slideViewPr>
    <p:cSldViewPr snapToGrid="0">
      <p:cViewPr varScale="1">
        <p:scale>
          <a:sx n="54" d="100"/>
          <a:sy n="54" d="100"/>
        </p:scale>
        <p:origin x="112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1"/>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6400800" y="5562601"/>
            <a:ext cx="5384800" cy="748553"/>
          </a:xfrm>
        </p:spPr>
        <p:txBody>
          <a:bodyPr>
            <a:normAutofit/>
          </a:bodyPr>
          <a:lstStyle>
            <a:lvl1pPr marL="0" indent="0" algn="l">
              <a:spcBef>
                <a:spcPts val="300"/>
              </a:spcBef>
              <a:buNone/>
              <a:defRPr sz="1400">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400801" y="6425640"/>
            <a:ext cx="1643529" cy="365125"/>
          </a:xfrm>
        </p:spPr>
        <p:txBody>
          <a:bodyPr/>
          <a:lstStyle>
            <a:lvl1pPr algn="l">
              <a:defRPr/>
            </a:lvl1pPr>
          </a:lstStyle>
          <a:p>
            <a:fld id="{6AEF7DC3-E4C2-40B6-86EB-A8C15C2302EB}" type="datetimeFigureOut">
              <a:rPr lang="en-US" smtClean="0"/>
              <a:t>11/2/2022</a:t>
            </a:fld>
            <a:endParaRPr lang="en-US"/>
          </a:p>
        </p:txBody>
      </p:sp>
      <p:sp>
        <p:nvSpPr>
          <p:cNvPr id="5" name="Footer Placeholder 4"/>
          <p:cNvSpPr>
            <a:spLocks noGrp="1"/>
          </p:cNvSpPr>
          <p:nvPr>
            <p:ph type="ftr" sz="quarter" idx="11"/>
          </p:nvPr>
        </p:nvSpPr>
        <p:spPr>
          <a:xfrm>
            <a:off x="8414871" y="6425640"/>
            <a:ext cx="3490259" cy="365125"/>
          </a:xfrm>
        </p:spPr>
        <p:txBody>
          <a:bodyPr/>
          <a:lstStyle>
            <a:lvl1pPr algn="r">
              <a:defRPr/>
            </a:lvl1pPr>
          </a:lstStyle>
          <a:p>
            <a:endParaRPr lang="en-US"/>
          </a:p>
        </p:txBody>
      </p:sp>
      <p:sp>
        <p:nvSpPr>
          <p:cNvPr id="7" name="Rectangle 6"/>
          <p:cNvSpPr/>
          <p:nvPr/>
        </p:nvSpPr>
        <p:spPr>
          <a:xfrm>
            <a:off x="376767" y="228600"/>
            <a:ext cx="5647267"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0" name="Rectangle 9"/>
          <p:cNvSpPr/>
          <p:nvPr/>
        </p:nvSpPr>
        <p:spPr>
          <a:xfrm>
            <a:off x="6165851" y="237744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377" rtl="0" eaLnBrk="1" latinLnBrk="0" hangingPunct="1"/>
            <a:endParaRPr sz="1800" kern="1200">
              <a:solidFill>
                <a:schemeClr val="lt1"/>
              </a:solidFill>
              <a:latin typeface="+mn-lt"/>
              <a:ea typeface="+mn-ea"/>
              <a:cs typeface="+mn-cs"/>
            </a:endParaRPr>
          </a:p>
        </p:txBody>
      </p:sp>
      <p:sp>
        <p:nvSpPr>
          <p:cNvPr id="15" name="TextBox 14"/>
          <p:cNvSpPr txBox="1"/>
          <p:nvPr/>
        </p:nvSpPr>
        <p:spPr>
          <a:xfrm>
            <a:off x="566523"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6165851" y="228600"/>
            <a:ext cx="27432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2" name="Rectangle 11"/>
          <p:cNvSpPr/>
          <p:nvPr/>
        </p:nvSpPr>
        <p:spPr>
          <a:xfrm>
            <a:off x="9069917" y="2377440"/>
            <a:ext cx="27432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Tree>
    <p:extLst>
      <p:ext uri="{BB962C8B-B14F-4D97-AF65-F5344CB8AC3E}">
        <p14:creationId xmlns:p14="http://schemas.microsoft.com/office/powerpoint/2010/main" val="1786828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10889129" y="282575"/>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0" name="TextBox 9"/>
          <p:cNvSpPr txBox="1"/>
          <p:nvPr/>
        </p:nvSpPr>
        <p:spPr>
          <a:xfrm>
            <a:off x="297582"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6AEF7DC3-E4C2-40B6-86EB-A8C15C2302EB}"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C0997-27DA-41FB-9245-1ECB9B3EBB50}" type="slidenum">
              <a:rPr lang="en-US" smtClean="0"/>
              <a:t>‹#›</a:t>
            </a:fld>
            <a:endParaRPr lang="en-US"/>
          </a:p>
        </p:txBody>
      </p:sp>
      <p:sp>
        <p:nvSpPr>
          <p:cNvPr id="12" name="Content Placeholder 2"/>
          <p:cNvSpPr>
            <a:spLocks noGrp="1"/>
          </p:cNvSpPr>
          <p:nvPr>
            <p:ph sz="half" idx="17"/>
          </p:nvPr>
        </p:nvSpPr>
        <p:spPr>
          <a:xfrm>
            <a:off x="670562" y="1985963"/>
            <a:ext cx="4876551"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8"/>
          </p:nvPr>
        </p:nvSpPr>
        <p:spPr>
          <a:xfrm>
            <a:off x="670562" y="4164965"/>
            <a:ext cx="4876551"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
          </p:nvPr>
        </p:nvSpPr>
        <p:spPr>
          <a:xfrm>
            <a:off x="5880100" y="1985963"/>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6" name="Content Placeholder 2"/>
          <p:cNvSpPr>
            <a:spLocks noGrp="1"/>
          </p:cNvSpPr>
          <p:nvPr>
            <p:ph sz="half" idx="16"/>
          </p:nvPr>
        </p:nvSpPr>
        <p:spPr>
          <a:xfrm>
            <a:off x="5880100" y="4169664"/>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212310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10889129" y="282575"/>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8" name="TextBox 7"/>
          <p:cNvSpPr txBox="1"/>
          <p:nvPr/>
        </p:nvSpPr>
        <p:spPr>
          <a:xfrm>
            <a:off x="297582"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AEF7DC3-E4C2-40B6-86EB-A8C15C2302EB}" type="datetimeFigureOut">
              <a:rPr lang="en-US" smtClean="0"/>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533725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2" name="Date Placeholder 1"/>
          <p:cNvSpPr>
            <a:spLocks noGrp="1"/>
          </p:cNvSpPr>
          <p:nvPr>
            <p:ph type="dt" sz="half" idx="10"/>
          </p:nvPr>
        </p:nvSpPr>
        <p:spPr/>
        <p:txBody>
          <a:bodyPr/>
          <a:lstStyle/>
          <a:p>
            <a:fld id="{6AEF7DC3-E4C2-40B6-86EB-A8C15C2302EB}" type="datetimeFigureOut">
              <a:rPr lang="en-US" smtClean="0"/>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1402242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376769" y="228601"/>
            <a:ext cx="4601633" cy="63452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2" name="Title 1"/>
          <p:cNvSpPr>
            <a:spLocks noGrp="1"/>
          </p:cNvSpPr>
          <p:nvPr>
            <p:ph type="title"/>
          </p:nvPr>
        </p:nvSpPr>
        <p:spPr>
          <a:xfrm>
            <a:off x="507407" y="2571749"/>
            <a:ext cx="4340352" cy="1162051"/>
          </a:xfrm>
        </p:spPr>
        <p:txBody>
          <a:bodyPr anchor="b">
            <a:normAutofit/>
          </a:bodyPr>
          <a:lstStyle>
            <a:lvl1pPr algn="l">
              <a:defRPr sz="2600" b="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5558369" y="273052"/>
            <a:ext cx="6129865"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08124" y="3733801"/>
            <a:ext cx="4340352" cy="2392363"/>
          </a:xfrm>
        </p:spPr>
        <p:txBody>
          <a:bodyPr/>
          <a:lstStyle>
            <a:lvl1pPr marL="0" indent="0">
              <a:buNone/>
              <a:defRPr sz="1400">
                <a:solidFill>
                  <a:schemeClr val="bg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6AEF7DC3-E4C2-40B6-86EB-A8C15C2302EB}" type="datetimeFigureOut">
              <a:rPr lang="en-US" smtClean="0"/>
              <a:t>11/2/2022</a:t>
            </a:fld>
            <a:endParaRPr lang="en-US"/>
          </a:p>
        </p:txBody>
      </p:sp>
      <p:sp>
        <p:nvSpPr>
          <p:cNvPr id="6" name="Footer Placeholder 5"/>
          <p:cNvSpPr>
            <a:spLocks noGrp="1"/>
          </p:cNvSpPr>
          <p:nvPr>
            <p:ph type="ftr" sz="quarter" idx="11"/>
          </p:nvPr>
        </p:nvSpPr>
        <p:spPr>
          <a:xfrm>
            <a:off x="5145742" y="6423586"/>
            <a:ext cx="4422588" cy="365125"/>
          </a:xfrm>
        </p:spPr>
        <p:txBody>
          <a:bodyPr/>
          <a:lstStyle/>
          <a:p>
            <a:endParaRPr lang="en-US"/>
          </a:p>
        </p:txBody>
      </p:sp>
      <p:sp>
        <p:nvSpPr>
          <p:cNvPr id="9" name="TextBox 8"/>
          <p:cNvSpPr txBox="1"/>
          <p:nvPr/>
        </p:nvSpPr>
        <p:spPr>
          <a:xfrm>
            <a:off x="566523"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extLst>
      <p:ext uri="{BB962C8B-B14F-4D97-AF65-F5344CB8AC3E}">
        <p14:creationId xmlns:p14="http://schemas.microsoft.com/office/powerpoint/2010/main" val="3270279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2" name="Title 1"/>
          <p:cNvSpPr>
            <a:spLocks noGrp="1"/>
          </p:cNvSpPr>
          <p:nvPr>
            <p:ph type="title"/>
          </p:nvPr>
        </p:nvSpPr>
        <p:spPr>
          <a:xfrm>
            <a:off x="5559205" y="3124200"/>
            <a:ext cx="5197696" cy="871539"/>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370541" y="228601"/>
            <a:ext cx="4614211" cy="6345239"/>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a:p>
        </p:txBody>
      </p:sp>
      <p:sp>
        <p:nvSpPr>
          <p:cNvPr id="4" name="Text Placeholder 3"/>
          <p:cNvSpPr>
            <a:spLocks noGrp="1"/>
          </p:cNvSpPr>
          <p:nvPr>
            <p:ph type="body" sz="half" idx="2"/>
          </p:nvPr>
        </p:nvSpPr>
        <p:spPr>
          <a:xfrm>
            <a:off x="5559205" y="3995737"/>
            <a:ext cx="5197696" cy="2147888"/>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6AEF7DC3-E4C2-40B6-86EB-A8C15C2302EB}" type="datetimeFigureOut">
              <a:rPr lang="en-US" smtClean="0"/>
              <a:t>11/2/2022</a:t>
            </a:fld>
            <a:endParaRPr lang="en-US"/>
          </a:p>
        </p:txBody>
      </p:sp>
      <p:sp>
        <p:nvSpPr>
          <p:cNvPr id="6" name="Footer Placeholder 5"/>
          <p:cNvSpPr>
            <a:spLocks noGrp="1"/>
          </p:cNvSpPr>
          <p:nvPr>
            <p:ph type="ftr" sz="quarter" idx="11"/>
          </p:nvPr>
        </p:nvSpPr>
        <p:spPr>
          <a:xfrm>
            <a:off x="5588000" y="6423586"/>
            <a:ext cx="4006851" cy="365125"/>
          </a:xfrm>
        </p:spPr>
        <p:txBody>
          <a:bodyPr/>
          <a:lstStyle/>
          <a:p>
            <a:endParaRPr lang="en-US"/>
          </a:p>
        </p:txBody>
      </p:sp>
      <p:sp>
        <p:nvSpPr>
          <p:cNvPr id="7" name="Slide Number Placeholder 6"/>
          <p:cNvSpPr>
            <a:spLocks noGrp="1"/>
          </p:cNvSpPr>
          <p:nvPr>
            <p:ph type="sldNum" sz="quarter" idx="12"/>
          </p:nvPr>
        </p:nvSpPr>
        <p:spPr/>
        <p:txBody>
          <a:bodyPr/>
          <a:lstStyle/>
          <a:p>
            <a:fld id="{80DC0997-27DA-41FB-9245-1ECB9B3EBB50}" type="slidenum">
              <a:rPr lang="en-US" smtClean="0"/>
              <a:t>‹#›</a:t>
            </a:fld>
            <a:endParaRPr lang="en-US"/>
          </a:p>
        </p:txBody>
      </p:sp>
      <p:sp>
        <p:nvSpPr>
          <p:cNvPr id="10" name="TextBox 9"/>
          <p:cNvSpPr txBox="1"/>
          <p:nvPr/>
        </p:nvSpPr>
        <p:spPr>
          <a:xfrm>
            <a:off x="5320147" y="3370731"/>
            <a:ext cx="294091"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extLst>
      <p:ext uri="{BB962C8B-B14F-4D97-AF65-F5344CB8AC3E}">
        <p14:creationId xmlns:p14="http://schemas.microsoft.com/office/powerpoint/2010/main" val="3575859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75342" y="4424082"/>
            <a:ext cx="8254876" cy="833719"/>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370542" y="228600"/>
            <a:ext cx="8504519" cy="4187952"/>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a:p>
        </p:txBody>
      </p:sp>
      <p:sp>
        <p:nvSpPr>
          <p:cNvPr id="4" name="Text Placeholder 3"/>
          <p:cNvSpPr>
            <a:spLocks noGrp="1"/>
          </p:cNvSpPr>
          <p:nvPr>
            <p:ph type="body" sz="half" idx="2"/>
          </p:nvPr>
        </p:nvSpPr>
        <p:spPr>
          <a:xfrm>
            <a:off x="675342" y="5257801"/>
            <a:ext cx="8254876" cy="885825"/>
          </a:xfrm>
        </p:spPr>
        <p:txBody>
          <a:bodyPr/>
          <a:lstStyle>
            <a:lvl1pPr marL="0" indent="0">
              <a:spcBef>
                <a:spcPts val="300"/>
              </a:spcBef>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EF7DC3-E4C2-40B6-86EB-A8C15C2302EB}"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C0997-27DA-41FB-9245-1ECB9B3EBB50}" type="slidenum">
              <a:rPr lang="en-US" smtClean="0"/>
              <a:t>‹#›</a:t>
            </a:fld>
            <a:endParaRPr lang="en-US"/>
          </a:p>
        </p:txBody>
      </p:sp>
      <p:sp>
        <p:nvSpPr>
          <p:cNvPr id="8" name="Rectangle 7"/>
          <p:cNvSpPr/>
          <p:nvPr/>
        </p:nvSpPr>
        <p:spPr>
          <a:xfrm>
            <a:off x="9069917" y="22860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9" name="Rectangle 8"/>
          <p:cNvSpPr/>
          <p:nvPr/>
        </p:nvSpPr>
        <p:spPr>
          <a:xfrm>
            <a:off x="9069917" y="2377440"/>
            <a:ext cx="27432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0" name="TextBox 9"/>
          <p:cNvSpPr txBox="1"/>
          <p:nvPr/>
        </p:nvSpPr>
        <p:spPr>
          <a:xfrm>
            <a:off x="436283" y="4632793"/>
            <a:ext cx="294091"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extLst>
      <p:ext uri="{BB962C8B-B14F-4D97-AF65-F5344CB8AC3E}">
        <p14:creationId xmlns:p14="http://schemas.microsoft.com/office/powerpoint/2010/main" val="31342433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376767" y="228601"/>
            <a:ext cx="8516223" cy="63452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2" name="Title 1"/>
          <p:cNvSpPr>
            <a:spLocks noGrp="1"/>
          </p:cNvSpPr>
          <p:nvPr>
            <p:ph type="title"/>
          </p:nvPr>
        </p:nvSpPr>
        <p:spPr>
          <a:xfrm>
            <a:off x="507407" y="2571749"/>
            <a:ext cx="8242148" cy="1162051"/>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508126" y="3733801"/>
            <a:ext cx="8239421" cy="2392363"/>
          </a:xfrm>
        </p:spPr>
        <p:txBody>
          <a:bodyPr/>
          <a:lstStyle>
            <a:lvl1pPr marL="0" indent="0">
              <a:buNone/>
              <a:defRPr sz="1400">
                <a:solidFill>
                  <a:schemeClr val="bg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6949683" y="6235608"/>
            <a:ext cx="1797864" cy="365125"/>
          </a:xfrm>
        </p:spPr>
        <p:txBody>
          <a:bodyPr/>
          <a:lstStyle>
            <a:lvl1pPr>
              <a:defRPr>
                <a:solidFill>
                  <a:schemeClr val="bg1"/>
                </a:solidFill>
              </a:defRPr>
            </a:lvl1pPr>
          </a:lstStyle>
          <a:p>
            <a:fld id="{6AEF7DC3-E4C2-40B6-86EB-A8C15C2302EB}" type="datetimeFigureOut">
              <a:rPr lang="en-US" smtClean="0"/>
              <a:t>11/2/2022</a:t>
            </a:fld>
            <a:endParaRPr lang="en-US"/>
          </a:p>
        </p:txBody>
      </p:sp>
      <p:sp>
        <p:nvSpPr>
          <p:cNvPr id="6" name="Footer Placeholder 5"/>
          <p:cNvSpPr>
            <a:spLocks noGrp="1"/>
          </p:cNvSpPr>
          <p:nvPr>
            <p:ph type="ftr" sz="quarter" idx="11"/>
          </p:nvPr>
        </p:nvSpPr>
        <p:spPr>
          <a:xfrm>
            <a:off x="508129" y="6235608"/>
            <a:ext cx="6197473"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80DC0997-27DA-41FB-9245-1ECB9B3EBB50}" type="slidenum">
              <a:rPr lang="en-US" smtClean="0"/>
              <a:t>‹#›</a:t>
            </a:fld>
            <a:endParaRPr lang="en-US"/>
          </a:p>
        </p:txBody>
      </p:sp>
      <p:sp>
        <p:nvSpPr>
          <p:cNvPr id="9" name="TextBox 8"/>
          <p:cNvSpPr txBox="1"/>
          <p:nvPr/>
        </p:nvSpPr>
        <p:spPr>
          <a:xfrm>
            <a:off x="566523"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2" name="Picture Placeholder 12"/>
          <p:cNvSpPr>
            <a:spLocks noGrp="1"/>
          </p:cNvSpPr>
          <p:nvPr>
            <p:ph type="pic" sz="quarter" idx="13"/>
          </p:nvPr>
        </p:nvSpPr>
        <p:spPr>
          <a:xfrm>
            <a:off x="9069917" y="2374940"/>
            <a:ext cx="27432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9069917" y="4535424"/>
            <a:ext cx="2743200" cy="2039112"/>
          </a:xfrm>
        </p:spPr>
        <p:txBody>
          <a:bodyPr/>
          <a:lstStyle>
            <a:lvl1pPr>
              <a:buNone/>
              <a:defRPr/>
            </a:lvl1pPr>
          </a:lstStyle>
          <a:p>
            <a:r>
              <a:rPr lang="en-US"/>
              <a:t>Click icon to add picture</a:t>
            </a:r>
            <a:endParaRPr/>
          </a:p>
        </p:txBody>
      </p:sp>
    </p:spTree>
    <p:extLst>
      <p:ext uri="{BB962C8B-B14F-4D97-AF65-F5344CB8AC3E}">
        <p14:creationId xmlns:p14="http://schemas.microsoft.com/office/powerpoint/2010/main" val="536165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376767" y="228601"/>
            <a:ext cx="5647267" cy="63452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2" name="Title 1"/>
          <p:cNvSpPr>
            <a:spLocks noGrp="1"/>
          </p:cNvSpPr>
          <p:nvPr>
            <p:ph type="title"/>
          </p:nvPr>
        </p:nvSpPr>
        <p:spPr>
          <a:xfrm>
            <a:off x="507406" y="2571749"/>
            <a:ext cx="5355511" cy="1162051"/>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508125" y="3733801"/>
            <a:ext cx="5353739" cy="2392363"/>
          </a:xfrm>
        </p:spPr>
        <p:txBody>
          <a:bodyPr/>
          <a:lstStyle>
            <a:lvl1pPr marL="0" indent="0">
              <a:buNone/>
              <a:defRPr sz="1400">
                <a:solidFill>
                  <a:schemeClr val="bg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064000" y="6235608"/>
            <a:ext cx="1797864" cy="365125"/>
          </a:xfrm>
        </p:spPr>
        <p:txBody>
          <a:bodyPr/>
          <a:lstStyle>
            <a:lvl1pPr>
              <a:defRPr>
                <a:solidFill>
                  <a:schemeClr val="bg1"/>
                </a:solidFill>
              </a:defRPr>
            </a:lvl1pPr>
          </a:lstStyle>
          <a:p>
            <a:fld id="{6AEF7DC3-E4C2-40B6-86EB-A8C15C2302EB}" type="datetimeFigureOut">
              <a:rPr lang="en-US" smtClean="0"/>
              <a:t>11/2/2022</a:t>
            </a:fld>
            <a:endParaRPr lang="en-US"/>
          </a:p>
        </p:txBody>
      </p:sp>
      <p:sp>
        <p:nvSpPr>
          <p:cNvPr id="6" name="Footer Placeholder 5"/>
          <p:cNvSpPr>
            <a:spLocks noGrp="1"/>
          </p:cNvSpPr>
          <p:nvPr>
            <p:ph type="ftr" sz="quarter" idx="11"/>
          </p:nvPr>
        </p:nvSpPr>
        <p:spPr>
          <a:xfrm>
            <a:off x="508129" y="6235608"/>
            <a:ext cx="3454273"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80DC0997-27DA-41FB-9245-1ECB9B3EBB50}" type="slidenum">
              <a:rPr lang="en-US" smtClean="0"/>
              <a:t>‹#›</a:t>
            </a:fld>
            <a:endParaRPr lang="en-US"/>
          </a:p>
        </p:txBody>
      </p:sp>
      <p:sp>
        <p:nvSpPr>
          <p:cNvPr id="9" name="TextBox 8"/>
          <p:cNvSpPr txBox="1"/>
          <p:nvPr/>
        </p:nvSpPr>
        <p:spPr>
          <a:xfrm>
            <a:off x="566523"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1" name="Rectangle 10"/>
          <p:cNvSpPr/>
          <p:nvPr/>
        </p:nvSpPr>
        <p:spPr>
          <a:xfrm>
            <a:off x="6165851" y="4534727"/>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2" name="Picture Placeholder 12"/>
          <p:cNvSpPr>
            <a:spLocks noGrp="1"/>
          </p:cNvSpPr>
          <p:nvPr>
            <p:ph type="pic" sz="quarter" idx="13"/>
          </p:nvPr>
        </p:nvSpPr>
        <p:spPr>
          <a:xfrm>
            <a:off x="6165851" y="228600"/>
            <a:ext cx="27432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6165851" y="2381663"/>
            <a:ext cx="27432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5"/>
          </p:nvPr>
        </p:nvSpPr>
        <p:spPr>
          <a:xfrm>
            <a:off x="9070848" y="2381663"/>
            <a:ext cx="2743200" cy="4187952"/>
          </a:xfrm>
        </p:spPr>
        <p:txBody>
          <a:bodyPr/>
          <a:lstStyle>
            <a:lvl1pPr>
              <a:buNone/>
              <a:defRPr/>
            </a:lvl1pPr>
          </a:lstStyle>
          <a:p>
            <a:r>
              <a:rPr lang="en-US"/>
              <a:t>Click icon to add picture</a:t>
            </a:r>
            <a:endParaRPr/>
          </a:p>
        </p:txBody>
      </p:sp>
    </p:spTree>
    <p:extLst>
      <p:ext uri="{BB962C8B-B14F-4D97-AF65-F5344CB8AC3E}">
        <p14:creationId xmlns:p14="http://schemas.microsoft.com/office/powerpoint/2010/main" val="41671041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2" name="Title 1"/>
          <p:cNvSpPr>
            <a:spLocks noGrp="1"/>
          </p:cNvSpPr>
          <p:nvPr>
            <p:ph type="title"/>
          </p:nvPr>
        </p:nvSpPr>
        <p:spPr>
          <a:xfrm>
            <a:off x="6604000" y="3124200"/>
            <a:ext cx="4145280" cy="871539"/>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370542" y="2365248"/>
            <a:ext cx="5653492" cy="4187952"/>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a:p>
        </p:txBody>
      </p:sp>
      <p:sp>
        <p:nvSpPr>
          <p:cNvPr id="4" name="Text Placeholder 3"/>
          <p:cNvSpPr>
            <a:spLocks noGrp="1"/>
          </p:cNvSpPr>
          <p:nvPr>
            <p:ph type="body" sz="half" idx="2"/>
          </p:nvPr>
        </p:nvSpPr>
        <p:spPr>
          <a:xfrm>
            <a:off x="6604000" y="3995737"/>
            <a:ext cx="4145280" cy="2147888"/>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9855200" y="6423586"/>
            <a:ext cx="2049929" cy="365125"/>
          </a:xfrm>
        </p:spPr>
        <p:txBody>
          <a:bodyPr/>
          <a:lstStyle/>
          <a:p>
            <a:fld id="{6AEF7DC3-E4C2-40B6-86EB-A8C15C2302EB}" type="datetimeFigureOut">
              <a:rPr lang="en-US" smtClean="0"/>
              <a:t>11/2/2022</a:t>
            </a:fld>
            <a:endParaRPr lang="en-US"/>
          </a:p>
        </p:txBody>
      </p:sp>
      <p:sp>
        <p:nvSpPr>
          <p:cNvPr id="6" name="Footer Placeholder 5"/>
          <p:cNvSpPr>
            <a:spLocks noGrp="1"/>
          </p:cNvSpPr>
          <p:nvPr>
            <p:ph type="ftr" sz="quarter" idx="11"/>
          </p:nvPr>
        </p:nvSpPr>
        <p:spPr>
          <a:xfrm>
            <a:off x="5588000" y="6423586"/>
            <a:ext cx="4006851" cy="365125"/>
          </a:xfrm>
        </p:spPr>
        <p:txBody>
          <a:bodyPr/>
          <a:lstStyle/>
          <a:p>
            <a:endParaRPr lang="en-US"/>
          </a:p>
        </p:txBody>
      </p:sp>
      <p:sp>
        <p:nvSpPr>
          <p:cNvPr id="7" name="Slide Number Placeholder 6"/>
          <p:cNvSpPr>
            <a:spLocks noGrp="1"/>
          </p:cNvSpPr>
          <p:nvPr>
            <p:ph type="sldNum" sz="quarter" idx="12"/>
          </p:nvPr>
        </p:nvSpPr>
        <p:spPr/>
        <p:txBody>
          <a:bodyPr/>
          <a:lstStyle/>
          <a:p>
            <a:fld id="{80DC0997-27DA-41FB-9245-1ECB9B3EBB50}" type="slidenum">
              <a:rPr lang="en-US" smtClean="0"/>
              <a:t>‹#›</a:t>
            </a:fld>
            <a:endParaRPr lang="en-US"/>
          </a:p>
        </p:txBody>
      </p:sp>
      <p:sp>
        <p:nvSpPr>
          <p:cNvPr id="10" name="TextBox 9"/>
          <p:cNvSpPr txBox="1"/>
          <p:nvPr/>
        </p:nvSpPr>
        <p:spPr>
          <a:xfrm>
            <a:off x="6333815" y="3370731"/>
            <a:ext cx="294091"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370540" y="228600"/>
            <a:ext cx="2743200" cy="2039112"/>
          </a:xfrm>
        </p:spPr>
        <p:txBody>
          <a:bodyPr/>
          <a:lstStyle>
            <a:lvl1pPr>
              <a:buNone/>
              <a:defRPr/>
            </a:lvl1pPr>
          </a:lstStyle>
          <a:p>
            <a:r>
              <a:rPr lang="en-US"/>
              <a:t>Click icon to add picture</a:t>
            </a:r>
            <a:endParaRPr/>
          </a:p>
        </p:txBody>
      </p:sp>
      <p:sp>
        <p:nvSpPr>
          <p:cNvPr id="15" name="Picture Placeholder 12"/>
          <p:cNvSpPr>
            <a:spLocks noGrp="1"/>
          </p:cNvSpPr>
          <p:nvPr>
            <p:ph type="pic" sz="quarter" idx="14"/>
          </p:nvPr>
        </p:nvSpPr>
        <p:spPr>
          <a:xfrm>
            <a:off x="3280833" y="228600"/>
            <a:ext cx="2743200" cy="2039112"/>
          </a:xfrm>
        </p:spPr>
        <p:txBody>
          <a:bodyPr/>
          <a:lstStyle>
            <a:lvl1pPr>
              <a:buNone/>
              <a:defRPr/>
            </a:lvl1pPr>
          </a:lstStyle>
          <a:p>
            <a:r>
              <a:rPr lang="en-US"/>
              <a:t>Click icon to add picture</a:t>
            </a:r>
            <a:endParaRPr/>
          </a:p>
        </p:txBody>
      </p:sp>
    </p:spTree>
    <p:extLst>
      <p:ext uri="{BB962C8B-B14F-4D97-AF65-F5344CB8AC3E}">
        <p14:creationId xmlns:p14="http://schemas.microsoft.com/office/powerpoint/2010/main" val="4200839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10889129" y="282575"/>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9" name="TextBox 8"/>
          <p:cNvSpPr txBox="1"/>
          <p:nvPr/>
        </p:nvSpPr>
        <p:spPr>
          <a:xfrm>
            <a:off x="297582"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AEF7DC3-E4C2-40B6-86EB-A8C15C2302EB}"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338617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10947402" y="282575"/>
            <a:ext cx="856129"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AEF7DC3-E4C2-40B6-86EB-A8C15C2302EB}"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0997-27DA-41FB-9245-1ECB9B3EBB50}" type="slidenum">
              <a:rPr lang="en-US" smtClean="0"/>
              <a:t>‹#›</a:t>
            </a:fld>
            <a:endParaRPr lang="en-US"/>
          </a:p>
        </p:txBody>
      </p:sp>
      <p:sp>
        <p:nvSpPr>
          <p:cNvPr id="9" name="TextBox 8"/>
          <p:cNvSpPr txBox="1"/>
          <p:nvPr/>
        </p:nvSpPr>
        <p:spPr>
          <a:xfrm>
            <a:off x="297582"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10757647" y="282575"/>
            <a:ext cx="12192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Tree>
    <p:extLst>
      <p:ext uri="{BB962C8B-B14F-4D97-AF65-F5344CB8AC3E}">
        <p14:creationId xmlns:p14="http://schemas.microsoft.com/office/powerpoint/2010/main" val="28352037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10889129" y="282574"/>
            <a:ext cx="9144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2" name="Vertical Title 1"/>
          <p:cNvSpPr>
            <a:spLocks noGrp="1"/>
          </p:cNvSpPr>
          <p:nvPr>
            <p:ph type="title" orient="vert"/>
          </p:nvPr>
        </p:nvSpPr>
        <p:spPr>
          <a:xfrm>
            <a:off x="10661029" y="954742"/>
            <a:ext cx="908424" cy="5171423"/>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609600" y="958756"/>
            <a:ext cx="9144000" cy="51848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AEF7DC3-E4C2-40B6-86EB-A8C15C2302EB}"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0997-27DA-41FB-9245-1ECB9B3EBB50}" type="slidenum">
              <a:rPr lang="en-US" smtClean="0"/>
              <a:t>‹#›</a:t>
            </a:fld>
            <a:endParaRPr lang="en-US"/>
          </a:p>
        </p:txBody>
      </p:sp>
      <p:sp>
        <p:nvSpPr>
          <p:cNvPr id="9" name="TextBox 8"/>
          <p:cNvSpPr txBox="1"/>
          <p:nvPr/>
        </p:nvSpPr>
        <p:spPr>
          <a:xfrm rot="16200000">
            <a:off x="11500967"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extLst>
      <p:ext uri="{BB962C8B-B14F-4D97-AF65-F5344CB8AC3E}">
        <p14:creationId xmlns:p14="http://schemas.microsoft.com/office/powerpoint/2010/main" val="2813245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10889129" y="282575"/>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2" name="Title 1"/>
          <p:cNvSpPr>
            <a:spLocks noGrp="1"/>
          </p:cNvSpPr>
          <p:nvPr>
            <p:ph type="title"/>
          </p:nvPr>
        </p:nvSpPr>
        <p:spPr>
          <a:xfrm>
            <a:off x="664634" y="134471"/>
            <a:ext cx="10075084" cy="995083"/>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AEF7DC3-E4C2-40B6-86EB-A8C15C2302EB}"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0997-27DA-41FB-9245-1ECB9B3EBB50}" type="slidenum">
              <a:rPr lang="en-US" smtClean="0"/>
              <a:t>‹#›</a:t>
            </a:fld>
            <a:endParaRPr lang="en-US"/>
          </a:p>
        </p:txBody>
      </p:sp>
      <p:sp>
        <p:nvSpPr>
          <p:cNvPr id="9" name="TextBox 8"/>
          <p:cNvSpPr txBox="1"/>
          <p:nvPr/>
        </p:nvSpPr>
        <p:spPr>
          <a:xfrm>
            <a:off x="297582"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664691" y="1129554"/>
            <a:ext cx="10078613"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marL="0" marR="0" lvl="0" indent="0" algn="l" defTabSz="914377"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extLst>
      <p:ext uri="{BB962C8B-B14F-4D97-AF65-F5344CB8AC3E}">
        <p14:creationId xmlns:p14="http://schemas.microsoft.com/office/powerpoint/2010/main" val="3280914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624668"/>
            <a:ext cx="5384800" cy="933451"/>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6400800" y="5562601"/>
            <a:ext cx="5384800" cy="748553"/>
          </a:xfrm>
        </p:spPr>
        <p:txBody>
          <a:bodyPr>
            <a:normAutofit/>
          </a:bodyPr>
          <a:lstStyle>
            <a:lvl1pPr marL="0" indent="0" algn="l">
              <a:spcBef>
                <a:spcPts val="300"/>
              </a:spcBef>
              <a:buNone/>
              <a:defRPr sz="1400">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6400801" y="6425640"/>
            <a:ext cx="1643529" cy="365125"/>
          </a:xfrm>
        </p:spPr>
        <p:txBody>
          <a:bodyPr/>
          <a:lstStyle>
            <a:lvl1pPr algn="l">
              <a:defRPr/>
            </a:lvl1pPr>
          </a:lstStyle>
          <a:p>
            <a:fld id="{6AEF7DC3-E4C2-40B6-86EB-A8C15C2302EB}" type="datetimeFigureOut">
              <a:rPr lang="en-US" smtClean="0"/>
              <a:t>11/2/2022</a:t>
            </a:fld>
            <a:endParaRPr lang="en-US"/>
          </a:p>
        </p:txBody>
      </p:sp>
      <p:sp>
        <p:nvSpPr>
          <p:cNvPr id="5" name="Footer Placeholder 4"/>
          <p:cNvSpPr>
            <a:spLocks noGrp="1"/>
          </p:cNvSpPr>
          <p:nvPr>
            <p:ph type="ftr" sz="quarter" idx="11"/>
          </p:nvPr>
        </p:nvSpPr>
        <p:spPr>
          <a:xfrm>
            <a:off x="8414871" y="6425640"/>
            <a:ext cx="3490259" cy="365125"/>
          </a:xfrm>
        </p:spPr>
        <p:txBody>
          <a:bodyPr/>
          <a:lstStyle>
            <a:lvl1pPr algn="r">
              <a:defRPr/>
            </a:lvl1pPr>
          </a:lstStyle>
          <a:p>
            <a:endParaRPr lang="en-US"/>
          </a:p>
        </p:txBody>
      </p:sp>
      <p:sp>
        <p:nvSpPr>
          <p:cNvPr id="7" name="Rectangle 6"/>
          <p:cNvSpPr/>
          <p:nvPr/>
        </p:nvSpPr>
        <p:spPr>
          <a:xfrm>
            <a:off x="376767" y="228600"/>
            <a:ext cx="5647267"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8" name="Rectangle 7"/>
          <p:cNvSpPr/>
          <p:nvPr/>
        </p:nvSpPr>
        <p:spPr>
          <a:xfrm>
            <a:off x="9069917" y="228600"/>
            <a:ext cx="27432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0" name="Rectangle 9"/>
          <p:cNvSpPr/>
          <p:nvPr/>
        </p:nvSpPr>
        <p:spPr>
          <a:xfrm>
            <a:off x="6165851" y="2377440"/>
            <a:ext cx="27432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3" name="Picture Placeholder 12"/>
          <p:cNvSpPr>
            <a:spLocks noGrp="1"/>
          </p:cNvSpPr>
          <p:nvPr>
            <p:ph type="pic" sz="quarter" idx="12"/>
          </p:nvPr>
        </p:nvSpPr>
        <p:spPr>
          <a:xfrm>
            <a:off x="6165851" y="228600"/>
            <a:ext cx="27432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3"/>
          </p:nvPr>
        </p:nvSpPr>
        <p:spPr>
          <a:xfrm>
            <a:off x="9069917" y="2377440"/>
            <a:ext cx="2743200" cy="2039112"/>
          </a:xfrm>
        </p:spPr>
        <p:txBody>
          <a:bodyPr/>
          <a:lstStyle>
            <a:lvl1pPr>
              <a:buNone/>
              <a:defRPr/>
            </a:lvl1pPr>
          </a:lstStyle>
          <a:p>
            <a:r>
              <a:rPr lang="en-US"/>
              <a:t>Click icon to add picture</a:t>
            </a:r>
            <a:endParaRPr/>
          </a:p>
        </p:txBody>
      </p:sp>
      <p:sp>
        <p:nvSpPr>
          <p:cNvPr id="16" name="Text Placeholder 3"/>
          <p:cNvSpPr>
            <a:spLocks noGrp="1"/>
          </p:cNvSpPr>
          <p:nvPr>
            <p:ph type="body" sz="half" idx="2"/>
          </p:nvPr>
        </p:nvSpPr>
        <p:spPr>
          <a:xfrm>
            <a:off x="1143000" y="1779496"/>
            <a:ext cx="41148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566523" y="174813"/>
            <a:ext cx="55107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extLst>
      <p:ext uri="{BB962C8B-B14F-4D97-AF65-F5344CB8AC3E}">
        <p14:creationId xmlns:p14="http://schemas.microsoft.com/office/powerpoint/2010/main" val="235697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878543" y="228601"/>
            <a:ext cx="10934573" cy="63452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2" name="Title 1"/>
          <p:cNvSpPr>
            <a:spLocks noGrp="1"/>
          </p:cNvSpPr>
          <p:nvPr>
            <p:ph type="title"/>
          </p:nvPr>
        </p:nvSpPr>
        <p:spPr>
          <a:xfrm>
            <a:off x="3048000" y="3124201"/>
            <a:ext cx="75184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3048000" y="4495801"/>
            <a:ext cx="7518400" cy="1500187"/>
          </a:xfrm>
        </p:spPr>
        <p:txBody>
          <a:bodyPr anchor="t" anchorCtr="0">
            <a:normAutofit/>
          </a:bodyPr>
          <a:lstStyle>
            <a:lvl1pPr marL="0" indent="0">
              <a:spcBef>
                <a:spcPts val="300"/>
              </a:spcBef>
              <a:buNone/>
              <a:defRPr sz="1400" cap="none" baseline="0">
                <a:solidFill>
                  <a:schemeClr val="bg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8541" y="6248775"/>
            <a:ext cx="1966259" cy="365125"/>
          </a:xfrm>
        </p:spPr>
        <p:txBody>
          <a:bodyPr/>
          <a:lstStyle>
            <a:lvl1pPr algn="l">
              <a:defRPr>
                <a:solidFill>
                  <a:schemeClr val="bg1"/>
                </a:solidFill>
              </a:defRPr>
            </a:lvl1pPr>
          </a:lstStyle>
          <a:p>
            <a:fld id="{6AEF7DC3-E4C2-40B6-86EB-A8C15C2302EB}" type="datetimeFigureOut">
              <a:rPr lang="en-US" smtClean="0"/>
              <a:t>11/2/2022</a:t>
            </a:fld>
            <a:endParaRPr lang="en-US"/>
          </a:p>
        </p:txBody>
      </p:sp>
      <p:sp>
        <p:nvSpPr>
          <p:cNvPr id="5" name="Footer Placeholder 4"/>
          <p:cNvSpPr>
            <a:spLocks noGrp="1"/>
          </p:cNvSpPr>
          <p:nvPr>
            <p:ph type="ftr" sz="quarter" idx="11"/>
          </p:nvPr>
        </p:nvSpPr>
        <p:spPr>
          <a:xfrm>
            <a:off x="3048000" y="6248775"/>
            <a:ext cx="75184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11074400" y="6248775"/>
            <a:ext cx="738717" cy="365125"/>
          </a:xfrm>
        </p:spPr>
        <p:txBody>
          <a:bodyPr/>
          <a:lstStyle/>
          <a:p>
            <a:fld id="{80DC0997-27DA-41FB-9245-1ECB9B3EBB50}" type="slidenum">
              <a:rPr lang="en-US" smtClean="0"/>
              <a:t>‹#›</a:t>
            </a:fld>
            <a:endParaRPr lang="en-US"/>
          </a:p>
        </p:txBody>
      </p:sp>
      <p:sp>
        <p:nvSpPr>
          <p:cNvPr id="8" name="TextBox 7"/>
          <p:cNvSpPr txBox="1"/>
          <p:nvPr/>
        </p:nvSpPr>
        <p:spPr>
          <a:xfrm>
            <a:off x="2671485" y="3110756"/>
            <a:ext cx="34787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381002" y="228601"/>
            <a:ext cx="283633" cy="634523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Tree>
    <p:extLst>
      <p:ext uri="{BB962C8B-B14F-4D97-AF65-F5344CB8AC3E}">
        <p14:creationId xmlns:p14="http://schemas.microsoft.com/office/powerpoint/2010/main" val="719451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10947402" y="282575"/>
            <a:ext cx="856129"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2" name="Rectangle 11"/>
          <p:cNvSpPr/>
          <p:nvPr/>
        </p:nvSpPr>
        <p:spPr>
          <a:xfrm>
            <a:off x="10757647" y="282575"/>
            <a:ext cx="12192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0" name="TextBox 9"/>
          <p:cNvSpPr txBox="1"/>
          <p:nvPr/>
        </p:nvSpPr>
        <p:spPr>
          <a:xfrm>
            <a:off x="297582"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64691"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866504"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6AEF7DC3-E4C2-40B6-86EB-A8C15C2302EB}"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126265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10889129" y="282575"/>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2" name="TextBox 11"/>
          <p:cNvSpPr txBox="1"/>
          <p:nvPr/>
        </p:nvSpPr>
        <p:spPr>
          <a:xfrm>
            <a:off x="297582"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663388" y="2447366"/>
            <a:ext cx="48768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Content Placeholder 5"/>
          <p:cNvSpPr>
            <a:spLocks noGrp="1"/>
          </p:cNvSpPr>
          <p:nvPr>
            <p:ph sz="quarter" idx="4"/>
          </p:nvPr>
        </p:nvSpPr>
        <p:spPr>
          <a:xfrm>
            <a:off x="5866504" y="2447366"/>
            <a:ext cx="48768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6AEF7DC3-E4C2-40B6-86EB-A8C15C2302EB}"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DC0997-27DA-41FB-9245-1ECB9B3EBB50}" type="slidenum">
              <a:rPr lang="en-US" smtClean="0"/>
              <a:t>‹#›</a:t>
            </a:fld>
            <a:endParaRPr lang="en-US"/>
          </a:p>
        </p:txBody>
      </p:sp>
      <p:sp>
        <p:nvSpPr>
          <p:cNvPr id="3" name="Text Placeholder 2"/>
          <p:cNvSpPr>
            <a:spLocks noGrp="1"/>
          </p:cNvSpPr>
          <p:nvPr>
            <p:ph type="body" idx="1"/>
          </p:nvPr>
        </p:nvSpPr>
        <p:spPr>
          <a:xfrm>
            <a:off x="663388" y="2070849"/>
            <a:ext cx="48768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5866504" y="2070849"/>
            <a:ext cx="48768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Tree>
    <p:extLst>
      <p:ext uri="{BB962C8B-B14F-4D97-AF65-F5344CB8AC3E}">
        <p14:creationId xmlns:p14="http://schemas.microsoft.com/office/powerpoint/2010/main" val="3984678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97582"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64692" y="1985963"/>
            <a:ext cx="10092209"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6AEF7DC3-E4C2-40B6-86EB-A8C15C2302EB}"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664692" y="4164965"/>
            <a:ext cx="10092209"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Rectangle 13"/>
          <p:cNvSpPr/>
          <p:nvPr/>
        </p:nvSpPr>
        <p:spPr>
          <a:xfrm>
            <a:off x="10889129" y="282575"/>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5" name="Slide Number Placeholder 6"/>
          <p:cNvSpPr>
            <a:spLocks noGrp="1"/>
          </p:cNvSpPr>
          <p:nvPr>
            <p:ph type="sldNum" sz="quarter" idx="12"/>
          </p:nvPr>
        </p:nvSpPr>
        <p:spPr>
          <a:xfrm>
            <a:off x="11074400" y="242235"/>
            <a:ext cx="738717" cy="365125"/>
          </a:xfrm>
        </p:spPr>
        <p:txBody>
          <a:bodyPr/>
          <a:lstStyle/>
          <a:p>
            <a:fld id="{80DC0997-27DA-41FB-9245-1ECB9B3EBB50}" type="slidenum">
              <a:rPr lang="en-US" smtClean="0"/>
              <a:t>‹#›</a:t>
            </a:fld>
            <a:endParaRPr lang="en-US"/>
          </a:p>
        </p:txBody>
      </p:sp>
    </p:spTree>
    <p:extLst>
      <p:ext uri="{BB962C8B-B14F-4D97-AF65-F5344CB8AC3E}">
        <p14:creationId xmlns:p14="http://schemas.microsoft.com/office/powerpoint/2010/main" val="53628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10889129" y="282575"/>
            <a:ext cx="9144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400"/>
          </a:p>
        </p:txBody>
      </p:sp>
      <p:sp>
        <p:nvSpPr>
          <p:cNvPr id="10" name="TextBox 9"/>
          <p:cNvSpPr txBox="1"/>
          <p:nvPr/>
        </p:nvSpPr>
        <p:spPr>
          <a:xfrm>
            <a:off x="297582" y="228600"/>
            <a:ext cx="34787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5880100" y="1985963"/>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6AEF7DC3-E4C2-40B6-86EB-A8C15C2302EB}"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C0997-27DA-41FB-9245-1ECB9B3EBB50}" type="slidenum">
              <a:rPr lang="en-US" smtClean="0"/>
              <a:t>‹#›</a:t>
            </a:fld>
            <a:endParaRPr lang="en-US"/>
          </a:p>
        </p:txBody>
      </p:sp>
      <p:sp>
        <p:nvSpPr>
          <p:cNvPr id="11" name="Content Placeholder 2"/>
          <p:cNvSpPr>
            <a:spLocks noGrp="1"/>
          </p:cNvSpPr>
          <p:nvPr>
            <p:ph sz="half" idx="15"/>
          </p:nvPr>
        </p:nvSpPr>
        <p:spPr>
          <a:xfrm>
            <a:off x="664691" y="1985963"/>
            <a:ext cx="48768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6"/>
          </p:nvPr>
        </p:nvSpPr>
        <p:spPr>
          <a:xfrm>
            <a:off x="5880100" y="4169664"/>
            <a:ext cx="48768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extLst>
      <p:ext uri="{BB962C8B-B14F-4D97-AF65-F5344CB8AC3E}">
        <p14:creationId xmlns:p14="http://schemas.microsoft.com/office/powerpoint/2010/main" val="149930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4634" y="484093"/>
            <a:ext cx="10075084" cy="1116107"/>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664634" y="1981201"/>
            <a:ext cx="10075084"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9060329" y="6423586"/>
            <a:ext cx="28448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6AEF7DC3-E4C2-40B6-86EB-A8C15C2302EB}" type="datetimeFigureOut">
              <a:rPr lang="en-US" smtClean="0"/>
              <a:t>11/2/2022</a:t>
            </a:fld>
            <a:endParaRPr lang="en-US"/>
          </a:p>
        </p:txBody>
      </p:sp>
      <p:sp>
        <p:nvSpPr>
          <p:cNvPr id="5" name="Footer Placeholder 4"/>
          <p:cNvSpPr>
            <a:spLocks noGrp="1"/>
          </p:cNvSpPr>
          <p:nvPr>
            <p:ph type="ftr" sz="quarter" idx="3"/>
          </p:nvPr>
        </p:nvSpPr>
        <p:spPr>
          <a:xfrm>
            <a:off x="268941" y="6423586"/>
            <a:ext cx="8163859"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11074400" y="242235"/>
            <a:ext cx="738717" cy="365125"/>
          </a:xfrm>
          <a:prstGeom prst="rect">
            <a:avLst/>
          </a:prstGeom>
        </p:spPr>
        <p:txBody>
          <a:bodyPr vert="horz" lIns="91440" tIns="45720" rIns="91440" bIns="45720" rtlCol="0" anchor="ctr"/>
          <a:lstStyle>
            <a:lvl1pPr algn="r">
              <a:defRPr sz="1400">
                <a:solidFill>
                  <a:schemeClr val="bg1"/>
                </a:solidFill>
              </a:defRPr>
            </a:lvl1pPr>
          </a:lstStyle>
          <a:p>
            <a:fld id="{80DC0997-27DA-41FB-9245-1ECB9B3EBB50}" type="slidenum">
              <a:rPr lang="en-US" smtClean="0"/>
              <a:t>‹#›</a:t>
            </a:fld>
            <a:endParaRPr lang="en-US"/>
          </a:p>
        </p:txBody>
      </p:sp>
    </p:spTree>
    <p:extLst>
      <p:ext uri="{BB962C8B-B14F-4D97-AF65-F5344CB8AC3E}">
        <p14:creationId xmlns:p14="http://schemas.microsoft.com/office/powerpoint/2010/main" val="7745114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 id="2147483798" r:id="rId18"/>
    <p:sldLayoutId id="2147483799" r:id="rId19"/>
    <p:sldLayoutId id="2147483800" r:id="rId20"/>
  </p:sldLayoutIdLst>
  <p:txStyles>
    <p:titleStyle>
      <a:lvl1pPr algn="l" defTabSz="914377" rtl="0" eaLnBrk="1" latinLnBrk="0" hangingPunct="1">
        <a:spcBef>
          <a:spcPct val="0"/>
        </a:spcBef>
        <a:buNone/>
        <a:defRPr sz="3600" b="0" kern="1200">
          <a:solidFill>
            <a:schemeClr val="accent1"/>
          </a:solidFill>
          <a:latin typeface="+mj-lt"/>
          <a:ea typeface="+mj-ea"/>
          <a:cs typeface="+mj-cs"/>
        </a:defRPr>
      </a:lvl1pPr>
    </p:titleStyle>
    <p:bodyStyle>
      <a:lvl1pPr marL="228594" indent="-228594" algn="l" defTabSz="914377"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189" indent="-228594" algn="l" defTabSz="914377"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783" indent="-228594" algn="l" defTabSz="914377"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377" indent="-228594" algn="l" defTabSz="914377"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2971" indent="-228594" algn="l" defTabSz="914377"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صورة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7" y="0"/>
            <a:ext cx="12192000" cy="6858000"/>
          </a:xfrm>
          <a:prstGeom prst="rect">
            <a:avLst/>
          </a:prstGeom>
        </p:spPr>
      </p:pic>
      <p:sp>
        <p:nvSpPr>
          <p:cNvPr id="10" name="مربع نص 11"/>
          <p:cNvSpPr txBox="1"/>
          <p:nvPr/>
        </p:nvSpPr>
        <p:spPr>
          <a:xfrm>
            <a:off x="-154880" y="385011"/>
            <a:ext cx="3160295" cy="646331"/>
          </a:xfrm>
          <a:prstGeom prst="rect">
            <a:avLst/>
          </a:prstGeom>
          <a:noFill/>
        </p:spPr>
        <p:txBody>
          <a:bodyPr wrap="square" rtlCol="1">
            <a:spAutoFit/>
          </a:bodyPr>
          <a:lstStyle/>
          <a:p>
            <a:pPr algn="ctr" rtl="1"/>
            <a:r>
              <a:rPr lang="en-US" b="1" dirty="0">
                <a:solidFill>
                  <a:prstClr val="white"/>
                </a:solidFill>
                <a:latin typeface="Garamond" panose="02020404030301010803"/>
              </a:rPr>
              <a:t>University of Basra</a:t>
            </a:r>
          </a:p>
          <a:p>
            <a:pPr algn="ctr" rtl="1"/>
            <a:r>
              <a:rPr lang="en-US" b="1" dirty="0">
                <a:solidFill>
                  <a:prstClr val="white"/>
                </a:solidFill>
                <a:latin typeface="Garamond" panose="02020404030301010803"/>
              </a:rPr>
              <a:t>College of Nursing</a:t>
            </a:r>
            <a:endParaRPr lang="ar-IQ" dirty="0">
              <a:solidFill>
                <a:prstClr val="white"/>
              </a:solidFill>
              <a:latin typeface="Garamond" panose="02020404030301010803"/>
              <a:cs typeface="Times New Roman" panose="02020603050405020304" pitchFamily="18" charset="0"/>
            </a:endParaRPr>
          </a:p>
        </p:txBody>
      </p:sp>
      <p:sp>
        <p:nvSpPr>
          <p:cNvPr id="11" name="مربع نص 10"/>
          <p:cNvSpPr txBox="1"/>
          <p:nvPr/>
        </p:nvSpPr>
        <p:spPr>
          <a:xfrm>
            <a:off x="102384" y="2244436"/>
            <a:ext cx="5113852" cy="461665"/>
          </a:xfrm>
          <a:prstGeom prst="rect">
            <a:avLst/>
          </a:prstGeom>
          <a:noFill/>
        </p:spPr>
        <p:txBody>
          <a:bodyPr wrap="square" rtlCol="1">
            <a:spAutoFit/>
          </a:bodyPr>
          <a:lstStyle/>
          <a:p>
            <a:pPr algn="ctr" rtl="1"/>
            <a:r>
              <a:rPr lang="en-US" sz="2400" b="1" dirty="0">
                <a:solidFill>
                  <a:prstClr val="white"/>
                </a:solidFill>
                <a:latin typeface="Garamond" panose="02020404030301010803"/>
              </a:rPr>
              <a:t>Health  Sociology for Nursing</a:t>
            </a:r>
          </a:p>
        </p:txBody>
      </p:sp>
      <p:sp>
        <p:nvSpPr>
          <p:cNvPr id="12" name="مربع نص 7"/>
          <p:cNvSpPr txBox="1"/>
          <p:nvPr/>
        </p:nvSpPr>
        <p:spPr>
          <a:xfrm>
            <a:off x="0" y="2952612"/>
            <a:ext cx="7194380" cy="1200329"/>
          </a:xfrm>
          <a:prstGeom prst="rect">
            <a:avLst/>
          </a:prstGeom>
          <a:noFill/>
        </p:spPr>
        <p:txBody>
          <a:bodyPr wrap="square" rtlCol="1">
            <a:spAutoFit/>
          </a:bodyPr>
          <a:lstStyle/>
          <a:p>
            <a:pPr algn="ctr" rtl="1"/>
            <a:r>
              <a:rPr lang="en-US" sz="3600" dirty="0">
                <a:solidFill>
                  <a:prstClr val="black"/>
                </a:solidFill>
                <a:latin typeface="Algerian" panose="04020705040A02060702" pitchFamily="82" charset="0"/>
              </a:rPr>
              <a:t>Nurse-Client Relationships</a:t>
            </a:r>
          </a:p>
          <a:p>
            <a:pPr algn="ctr" rtl="1"/>
            <a:endParaRPr lang="en-US" sz="3600" dirty="0">
              <a:solidFill>
                <a:prstClr val="black"/>
              </a:solidFill>
              <a:latin typeface="Algerian" panose="04020705040A02060702" pitchFamily="82" charset="0"/>
            </a:endParaRPr>
          </a:p>
        </p:txBody>
      </p:sp>
      <p:pic>
        <p:nvPicPr>
          <p:cNvPr id="13" name="Picture 12"/>
          <p:cNvPicPr>
            <a:picLocks noChangeAspect="1"/>
          </p:cNvPicPr>
          <p:nvPr/>
        </p:nvPicPr>
        <p:blipFill>
          <a:blip r:embed="rId3"/>
          <a:stretch>
            <a:fillRect/>
          </a:stretch>
        </p:blipFill>
        <p:spPr>
          <a:xfrm>
            <a:off x="7674512" y="6008955"/>
            <a:ext cx="4060288" cy="670618"/>
          </a:xfrm>
          <a:prstGeom prst="rect">
            <a:avLst/>
          </a:prstGeom>
        </p:spPr>
      </p:pic>
    </p:spTree>
    <p:extLst>
      <p:ext uri="{BB962C8B-B14F-4D97-AF65-F5344CB8AC3E}">
        <p14:creationId xmlns:p14="http://schemas.microsoft.com/office/powerpoint/2010/main" val="365647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12"/>
                                        </p:tgtEl>
                                        <p:attrNameLst>
                                          <p:attrName>style.color</p:attrName>
                                        </p:attrNameLst>
                                      </p:cBhvr>
                                      <p:to>
                                        <a:schemeClr val="bg1"/>
                                      </p:to>
                                    </p:animClr>
                                    <p:animClr clrSpc="rgb" dir="cw">
                                      <p:cBhvr>
                                        <p:cTn id="7" dur="250" autoRev="1" fill="remove"/>
                                        <p:tgtEl>
                                          <p:spTgt spid="12"/>
                                        </p:tgtEl>
                                        <p:attrNameLst>
                                          <p:attrName>fillcolor</p:attrName>
                                        </p:attrNameLst>
                                      </p:cBhvr>
                                      <p:to>
                                        <a:schemeClr val="bg1"/>
                                      </p:to>
                                    </p:animClr>
                                    <p:set>
                                      <p:cBhvr>
                                        <p:cTn id="8" dur="250" autoRev="1" fill="remove"/>
                                        <p:tgtEl>
                                          <p:spTgt spid="12"/>
                                        </p:tgtEl>
                                        <p:attrNameLst>
                                          <p:attrName>fill.type</p:attrName>
                                        </p:attrNameLst>
                                      </p:cBhvr>
                                      <p:to>
                                        <p:strVal val="solid"/>
                                      </p:to>
                                    </p:set>
                                    <p:set>
                                      <p:cBhvr>
                                        <p:cTn id="9" dur="250" autoRev="1" fill="remove"/>
                                        <p:tgtEl>
                                          <p:spTgt spid="1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45" presetClass="exit" presetSubtype="0" fill="hold" nodeType="clickEffect">
                                  <p:stCondLst>
                                    <p:cond delay="0"/>
                                  </p:stCondLst>
                                  <p:childTnLst>
                                    <p:animEffect transition="out" filter="fade">
                                      <p:cBhvr>
                                        <p:cTn id="13" dur="2000"/>
                                        <p:tgtEl>
                                          <p:spTgt spid="13"/>
                                        </p:tgtEl>
                                      </p:cBhvr>
                                    </p:animEffect>
                                    <p:anim calcmode="lin" valueType="num">
                                      <p:cBhvr>
                                        <p:cTn id="14" dur="2000"/>
                                        <p:tgtEl>
                                          <p:spTgt spid="1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5" dur="2000"/>
                                        <p:tgtEl>
                                          <p:spTgt spid="13"/>
                                        </p:tgtEl>
                                        <p:attrNameLst>
                                          <p:attrName>ppt_h</p:attrName>
                                        </p:attrNameLst>
                                      </p:cBhvr>
                                      <p:tavLst>
                                        <p:tav tm="0">
                                          <p:val>
                                            <p:strVal val="ppt_h"/>
                                          </p:val>
                                        </p:tav>
                                        <p:tav tm="100000">
                                          <p:val>
                                            <p:strVal val="ppt_h"/>
                                          </p:val>
                                        </p:tav>
                                      </p:tavLst>
                                    </p:anim>
                                    <p:set>
                                      <p:cBhvr>
                                        <p:cTn id="16"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5003" y="273194"/>
            <a:ext cx="11498899" cy="6369145"/>
          </a:xfrm>
        </p:spPr>
        <p:txBody>
          <a:bodyPr>
            <a:noAutofit/>
          </a:bodyPr>
          <a:lstStyle/>
          <a:p>
            <a:pPr algn="just">
              <a:lnSpc>
                <a:spcPct val="150000"/>
              </a:lnSpc>
            </a:pPr>
            <a:r>
              <a:rPr lang="en-US" sz="3000" b="1" dirty="0">
                <a:solidFill>
                  <a:srgbClr val="00B0F0"/>
                </a:solidFill>
                <a:latin typeface="Times New Roman" panose="02020603050405020304" pitchFamily="18" charset="0"/>
                <a:cs typeface="Times New Roman" panose="02020603050405020304" pitchFamily="18" charset="0"/>
              </a:rPr>
              <a:t>5.  Power. </a:t>
            </a:r>
            <a:r>
              <a:rPr lang="en-US" sz="3100" b="1" dirty="0">
                <a:solidFill>
                  <a:schemeClr val="tx1"/>
                </a:solidFill>
                <a:latin typeface="Times New Roman" panose="02020603050405020304" pitchFamily="18" charset="0"/>
                <a:cs typeface="Times New Roman" panose="02020603050405020304" pitchFamily="18" charset="0"/>
              </a:rPr>
              <a:t>The nurse-client relationship is one of unequal power. Although the nurse may not immediately perceive it, the nurse has more power than the client. The nurse has more authority and influence in the health care system, specialized knowledge, access to privileged information, and the ability to advocate for the client and the client’s significant others. The appropriate use of power, in a caring manner, enables the nurse to partner with the client to meet the client’s needs. A misuse of power is considered abuse. </a:t>
            </a:r>
          </a:p>
        </p:txBody>
      </p:sp>
    </p:spTree>
    <p:custDataLst>
      <p:tags r:id="rId1"/>
    </p:custDataLst>
    <p:extLst>
      <p:ext uri="{BB962C8B-B14F-4D97-AF65-F5344CB8AC3E}">
        <p14:creationId xmlns:p14="http://schemas.microsoft.com/office/powerpoint/2010/main" val="12815292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9210" y="1683581"/>
            <a:ext cx="11642784" cy="4866717"/>
          </a:xfrm>
          <a:prstGeom prst="rect">
            <a:avLst/>
          </a:prstGeom>
        </p:spPr>
        <p:txBody>
          <a:bodyPr wrap="square">
            <a:spAutoFit/>
          </a:bodyPr>
          <a:lstStyle/>
          <a:p>
            <a:pPr algn="just">
              <a:lnSpc>
                <a:spcPct val="200000"/>
              </a:lnSpc>
            </a:pPr>
            <a:r>
              <a:rPr lang="en-US" sz="3200" b="1" dirty="0">
                <a:solidFill>
                  <a:schemeClr val="tx1"/>
                </a:solidFill>
                <a:latin typeface="Times New Roman" panose="02020603050405020304" pitchFamily="18" charset="0"/>
                <a:cs typeface="Times New Roman" panose="02020603050405020304" pitchFamily="18" charset="0"/>
              </a:rPr>
              <a:t>1.Regulated by a code of ethics and    professional standards.</a:t>
            </a:r>
          </a:p>
          <a:p>
            <a:pPr algn="just">
              <a:lnSpc>
                <a:spcPct val="200000"/>
              </a:lnSpc>
            </a:pPr>
            <a:r>
              <a:rPr lang="en-US" sz="3200" b="1" dirty="0">
                <a:solidFill>
                  <a:schemeClr val="tx1"/>
                </a:solidFill>
                <a:latin typeface="Times New Roman" panose="02020603050405020304" pitchFamily="18" charset="0"/>
                <a:cs typeface="Times New Roman" panose="02020603050405020304" pitchFamily="18" charset="0"/>
              </a:rPr>
              <a:t>2- Nurse is paid to provide care  to client.</a:t>
            </a:r>
          </a:p>
          <a:p>
            <a:pPr algn="just">
              <a:lnSpc>
                <a:spcPct val="200000"/>
              </a:lnSpc>
            </a:pPr>
            <a:r>
              <a:rPr lang="en-US" sz="3200" b="1" dirty="0">
                <a:solidFill>
                  <a:schemeClr val="tx1"/>
                </a:solidFill>
                <a:latin typeface="Times New Roman" panose="02020603050405020304" pitchFamily="18" charset="0"/>
                <a:cs typeface="Times New Roman" panose="02020603050405020304" pitchFamily="18" charset="0"/>
              </a:rPr>
              <a:t>3- Time-limited for the   length of the client’s need for    nursing care.</a:t>
            </a:r>
          </a:p>
          <a:p>
            <a:pPr algn="just">
              <a:lnSpc>
                <a:spcPct val="200000"/>
              </a:lnSpc>
            </a:pPr>
            <a:r>
              <a:rPr lang="en-US" sz="3200" b="1" dirty="0">
                <a:solidFill>
                  <a:schemeClr val="tx1"/>
                </a:solidFill>
                <a:latin typeface="Times New Roman" panose="02020603050405020304" pitchFamily="18" charset="0"/>
                <a:cs typeface="Times New Roman" panose="02020603050405020304" pitchFamily="18" charset="0"/>
              </a:rPr>
              <a:t>4- Place defined and limited to where nursing care is provided.</a:t>
            </a:r>
          </a:p>
        </p:txBody>
      </p:sp>
      <p:sp>
        <p:nvSpPr>
          <p:cNvPr id="3" name="Title 1"/>
          <p:cNvSpPr>
            <a:spLocks noGrp="1"/>
          </p:cNvSpPr>
          <p:nvPr>
            <p:ph type="title"/>
          </p:nvPr>
        </p:nvSpPr>
        <p:spPr>
          <a:xfrm>
            <a:off x="549216" y="307702"/>
            <a:ext cx="11452777" cy="1049235"/>
          </a:xfrm>
        </p:spPr>
        <p:txBody>
          <a:bodyPr/>
          <a:lstStyle/>
          <a:p>
            <a:r>
              <a:rPr lang="en-US" sz="4400" b="1" dirty="0">
                <a:latin typeface="Javanese Text" panose="02000000000000000000" pitchFamily="2" charset="0"/>
                <a:ea typeface="Calibri" panose="020F0502020204030204" pitchFamily="34" charset="0"/>
                <a:cs typeface="Arial" panose="020B0604020202020204" pitchFamily="34" charset="0"/>
              </a:rPr>
              <a:t>characteristics  of professional (nurse-client)  relationships </a:t>
            </a:r>
          </a:p>
        </p:txBody>
      </p:sp>
    </p:spTree>
    <p:custDataLst>
      <p:tags r:id="rId1"/>
    </p:custDataLst>
    <p:extLst>
      <p:ext uri="{BB962C8B-B14F-4D97-AF65-F5344CB8AC3E}">
        <p14:creationId xmlns:p14="http://schemas.microsoft.com/office/powerpoint/2010/main" val="342318365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3.54167E-6 3.7037E-6 L -3.54167E-6 -0.07223 " pathEditMode="relative" rAng="0" ptsTypes="AA">
                                      <p:cBhvr>
                                        <p:cTn id="6" dur="250" accel="50000" decel="50000" autoRev="1" fill="hold">
                                          <p:stCondLst>
                                            <p:cond delay="0"/>
                                          </p:stCondLst>
                                        </p:cTn>
                                        <p:tgtEl>
                                          <p:spTgt spid="3"/>
                                        </p:tgtEl>
                                        <p:attrNameLst>
                                          <p:attrName>ppt_x</p:attrName>
                                          <p:attrName>ppt_y</p:attrName>
                                        </p:attrNameLst>
                                      </p:cBhvr>
                                      <p:rCtr x="0" y="-3611"/>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barn(inVertical)">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barn(inVertical)">
                                      <p:cBhvr>
                                        <p:cTn id="20" dur="500"/>
                                        <p:tgtEl>
                                          <p:spTgt spid="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Effect transition="in" filter="barn(inVertical)">
                                      <p:cBhvr>
                                        <p:cTn id="25" dur="500"/>
                                        <p:tgtEl>
                                          <p:spTgt spid="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barn(inVertical)">
                                      <p:cBhvr>
                                        <p:cTn id="3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48907" y="1086930"/>
            <a:ext cx="10748513" cy="3881832"/>
          </a:xfrm>
          <a:prstGeom prst="rect">
            <a:avLst/>
          </a:prstGeom>
        </p:spPr>
        <p:txBody>
          <a:bodyPr wrap="square">
            <a:spAutoFit/>
          </a:bodyPr>
          <a:lstStyle/>
          <a:p>
            <a:pPr algn="just">
              <a:lnSpc>
                <a:spcPct val="200000"/>
              </a:lnSpc>
            </a:pPr>
            <a:r>
              <a:rPr lang="en-US" sz="3200" b="1" dirty="0">
                <a:solidFill>
                  <a:schemeClr val="tx1"/>
                </a:solidFill>
                <a:latin typeface="Times New Roman" panose="02020603050405020304" pitchFamily="18" charset="0"/>
                <a:cs typeface="Times New Roman" panose="02020603050405020304" pitchFamily="18" charset="0"/>
              </a:rPr>
              <a:t>5-Goal-directed to provide care to client.</a:t>
            </a:r>
          </a:p>
          <a:p>
            <a:pPr algn="just">
              <a:lnSpc>
                <a:spcPct val="200000"/>
              </a:lnSpc>
            </a:pPr>
            <a:r>
              <a:rPr lang="en-US" sz="3200" b="1" dirty="0">
                <a:solidFill>
                  <a:schemeClr val="tx1"/>
                </a:solidFill>
                <a:latin typeface="Times New Roman" panose="02020603050405020304" pitchFamily="18" charset="0"/>
                <a:cs typeface="Times New Roman" panose="02020603050405020304" pitchFamily="18" charset="0"/>
              </a:rPr>
              <a:t>6- Nurse provides care to client.</a:t>
            </a:r>
          </a:p>
          <a:p>
            <a:pPr algn="just">
              <a:lnSpc>
                <a:spcPct val="200000"/>
              </a:lnSpc>
            </a:pPr>
            <a:r>
              <a:rPr lang="en-US" sz="3200" b="1" dirty="0">
                <a:solidFill>
                  <a:schemeClr val="tx1"/>
                </a:solidFill>
                <a:latin typeface="Times New Roman" panose="02020603050405020304" pitchFamily="18" charset="0"/>
                <a:cs typeface="Times New Roman" panose="02020603050405020304" pitchFamily="18" charset="0"/>
              </a:rPr>
              <a:t>7- Nurse has more power due to authority, knowledge, influence and access to privilege</a:t>
            </a:r>
            <a:r>
              <a:rPr lang="ar-IQ" sz="3200" b="1" dirty="0">
                <a:solidFill>
                  <a:schemeClr val="tx1"/>
                </a:solidFill>
                <a:latin typeface="Times New Roman" panose="02020603050405020304" pitchFamily="18" charset="0"/>
                <a:cs typeface="Times New Roman" panose="02020603050405020304" pitchFamily="18" charset="0"/>
              </a:rPr>
              <a:t>  </a:t>
            </a:r>
            <a:r>
              <a:rPr lang="en-US" sz="3200" b="1" dirty="0">
                <a:solidFill>
                  <a:schemeClr val="tx1"/>
                </a:solidFill>
                <a:latin typeface="Times New Roman" panose="02020603050405020304" pitchFamily="18" charset="0"/>
                <a:cs typeface="Times New Roman" panose="02020603050405020304" pitchFamily="18" charset="0"/>
              </a:rPr>
              <a:t>information about client</a:t>
            </a:r>
          </a:p>
        </p:txBody>
      </p:sp>
    </p:spTree>
    <p:extLst>
      <p:ext uri="{BB962C8B-B14F-4D97-AF65-F5344CB8AC3E}">
        <p14:creationId xmlns:p14="http://schemas.microsoft.com/office/powerpoint/2010/main" val="2141440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72860" y="1115398"/>
            <a:ext cx="11248846" cy="4708981"/>
          </a:xfrm>
          <a:prstGeom prst="rect">
            <a:avLst/>
          </a:prstGeom>
        </p:spPr>
        <p:txBody>
          <a:bodyPr wrap="square">
            <a:spAutoFit/>
          </a:bodyPr>
          <a:lstStyle/>
          <a:p>
            <a:pPr algn="just">
              <a:lnSpc>
                <a:spcPct val="200000"/>
              </a:lnSpc>
            </a:pPr>
            <a:r>
              <a:rPr lang="en-US" sz="3200" b="1" dirty="0">
                <a:solidFill>
                  <a:srgbClr val="00B0F0"/>
                </a:solidFill>
                <a:latin typeface="Times New Roman" panose="02020603050405020304" pitchFamily="18" charset="0"/>
                <a:cs typeface="Times New Roman" panose="02020603050405020304" pitchFamily="18" charset="0"/>
              </a:rPr>
              <a:t>1- Initiation (orientation) phase : </a:t>
            </a:r>
          </a:p>
          <a:p>
            <a:pPr algn="just">
              <a:lnSpc>
                <a:spcPct val="200000"/>
              </a:lnSpc>
            </a:pPr>
            <a:r>
              <a:rPr lang="en-US" sz="3000" b="1" dirty="0">
                <a:solidFill>
                  <a:schemeClr val="tx1"/>
                </a:solidFill>
                <a:latin typeface="Times New Roman" panose="02020603050405020304" pitchFamily="18" charset="0"/>
                <a:cs typeface="Times New Roman" panose="02020603050405020304" pitchFamily="18" charset="0"/>
              </a:rPr>
              <a:t>partners (nurse-patient) are strangers to each other.</a:t>
            </a:r>
          </a:p>
          <a:p>
            <a:pPr algn="just">
              <a:lnSpc>
                <a:spcPct val="200000"/>
              </a:lnSpc>
            </a:pPr>
            <a:r>
              <a:rPr lang="en-US" sz="3200" b="1" dirty="0">
                <a:solidFill>
                  <a:srgbClr val="00B0F0"/>
                </a:solidFill>
                <a:latin typeface="Times New Roman" panose="02020603050405020304" pitchFamily="18" charset="0"/>
                <a:cs typeface="Times New Roman" panose="02020603050405020304" pitchFamily="18" charset="0"/>
              </a:rPr>
              <a:t>2- Continuation (Active Working) phase </a:t>
            </a:r>
          </a:p>
          <a:p>
            <a:pPr algn="just">
              <a:lnSpc>
                <a:spcPct val="200000"/>
              </a:lnSpc>
            </a:pPr>
            <a:r>
              <a:rPr lang="en-US" sz="3000" b="1" dirty="0">
                <a:solidFill>
                  <a:schemeClr val="tx1"/>
                </a:solidFill>
                <a:latin typeface="Times New Roman" panose="02020603050405020304" pitchFamily="18" charset="0"/>
                <a:cs typeface="Times New Roman" panose="02020603050405020304" pitchFamily="18" charset="0"/>
              </a:rPr>
              <a:t>Lowering of anxiety level, increased feeling of trust , however some patients may continue to test the nurse .</a:t>
            </a:r>
          </a:p>
        </p:txBody>
      </p:sp>
      <p:sp>
        <p:nvSpPr>
          <p:cNvPr id="5" name="Title 1"/>
          <p:cNvSpPr>
            <a:spLocks noGrp="1"/>
          </p:cNvSpPr>
          <p:nvPr>
            <p:ph type="title"/>
          </p:nvPr>
        </p:nvSpPr>
        <p:spPr>
          <a:xfrm>
            <a:off x="981096" y="307702"/>
            <a:ext cx="10146979" cy="1049235"/>
          </a:xfrm>
        </p:spPr>
        <p:txBody>
          <a:bodyPr/>
          <a:lstStyle/>
          <a:p>
            <a:r>
              <a:rPr lang="en-US" b="1" dirty="0">
                <a:latin typeface="Times New Roman" panose="02020603050405020304" pitchFamily="18" charset="0"/>
                <a:ea typeface="Calibri" panose="020F0502020204030204" pitchFamily="34" charset="0"/>
                <a:cs typeface="Arial" panose="020B0604020202020204" pitchFamily="34" charset="0"/>
              </a:rPr>
              <a:t>Phases of the nurse-patient relationship : </a:t>
            </a:r>
          </a:p>
        </p:txBody>
      </p:sp>
    </p:spTree>
    <p:extLst>
      <p:ext uri="{BB962C8B-B14F-4D97-AF65-F5344CB8AC3E}">
        <p14:creationId xmlns:p14="http://schemas.microsoft.com/office/powerpoint/2010/main" val="307786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4" presetClass="emph" presetSubtype="0" fill="hold" grpId="0" nodeType="clickEffect">
                                  <p:stCondLst>
                                    <p:cond delay="0"/>
                                  </p:stCondLst>
                                  <p:iterate type="lt">
                                    <p:tmPct val="10000"/>
                                  </p:iterate>
                                  <p:childTnLst>
                                    <p:animMotion origin="layout" path="M -4.58333E-6 3.7037E-6 L -4.58333E-6 -0.07223 " pathEditMode="relative" rAng="0" ptsTypes="AA">
                                      <p:cBhvr>
                                        <p:cTn id="16" dur="250" accel="50000" decel="50000" autoRev="1" fill="hold">
                                          <p:stCondLst>
                                            <p:cond delay="0"/>
                                          </p:stCondLst>
                                        </p:cTn>
                                        <p:tgtEl>
                                          <p:spTgt spid="5"/>
                                        </p:tgtEl>
                                        <p:attrNameLst>
                                          <p:attrName>ppt_x</p:attrName>
                                          <p:attrName>ppt_y</p:attrName>
                                        </p:attrNameLst>
                                      </p:cBhvr>
                                      <p:rCtr x="0" y="-3611"/>
                                    </p:animMotion>
                                    <p:animRot by="1500000">
                                      <p:cBhvr>
                                        <p:cTn id="17" dur="125" fill="hold">
                                          <p:stCondLst>
                                            <p:cond delay="0"/>
                                          </p:stCondLst>
                                        </p:cTn>
                                        <p:tgtEl>
                                          <p:spTgt spid="5"/>
                                        </p:tgtEl>
                                        <p:attrNameLst>
                                          <p:attrName>r</p:attrName>
                                        </p:attrNameLst>
                                      </p:cBhvr>
                                    </p:animRot>
                                    <p:animRot by="-1500000">
                                      <p:cBhvr>
                                        <p:cTn id="18" dur="125" fill="hold">
                                          <p:stCondLst>
                                            <p:cond delay="125"/>
                                          </p:stCondLst>
                                        </p:cTn>
                                        <p:tgtEl>
                                          <p:spTgt spid="5"/>
                                        </p:tgtEl>
                                        <p:attrNameLst>
                                          <p:attrName>r</p:attrName>
                                        </p:attrNameLst>
                                      </p:cBhvr>
                                    </p:animRot>
                                    <p:animRot by="-1500000">
                                      <p:cBhvr>
                                        <p:cTn id="19" dur="125" fill="hold">
                                          <p:stCondLst>
                                            <p:cond delay="250"/>
                                          </p:stCondLst>
                                        </p:cTn>
                                        <p:tgtEl>
                                          <p:spTgt spid="5"/>
                                        </p:tgtEl>
                                        <p:attrNameLst>
                                          <p:attrName>r</p:attrName>
                                        </p:attrNameLst>
                                      </p:cBhvr>
                                    </p:animRot>
                                    <p:animRot by="1500000">
                                      <p:cBhvr>
                                        <p:cTn id="20"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032" y="1058312"/>
            <a:ext cx="10018176" cy="4385067"/>
          </a:xfrm>
        </p:spPr>
        <p:txBody>
          <a:bodyPr>
            <a:noAutofit/>
          </a:bodyPr>
          <a:lstStyle/>
          <a:p>
            <a:pPr marL="0" lvl="0" indent="0" algn="just">
              <a:lnSpc>
                <a:spcPct val="150000"/>
              </a:lnSpc>
              <a:spcBef>
                <a:spcPts val="0"/>
              </a:spcBef>
              <a:buClrTx/>
              <a:buSzTx/>
              <a:buNone/>
            </a:pPr>
            <a:r>
              <a:rPr lang="en-US" sz="3200" b="1" dirty="0">
                <a:solidFill>
                  <a:srgbClr val="00B0F0"/>
                </a:solidFill>
                <a:latin typeface="Times New Roman" panose="02020603050405020304" pitchFamily="18" charset="0"/>
                <a:cs typeface="Times New Roman" panose="02020603050405020304" pitchFamily="18" charset="0"/>
              </a:rPr>
              <a:t>3- Termination concluding) phase </a:t>
            </a:r>
          </a:p>
          <a:p>
            <a:pPr marL="0" lvl="0" indent="0" algn="just">
              <a:lnSpc>
                <a:spcPct val="150000"/>
              </a:lnSpc>
              <a:spcBef>
                <a:spcPts val="0"/>
              </a:spcBef>
              <a:buClrTx/>
              <a:buSzTx/>
              <a:buNone/>
            </a:pPr>
            <a:r>
              <a:rPr lang="en-US" sz="3000" b="1" dirty="0">
                <a:solidFill>
                  <a:prstClr val="white"/>
                </a:solidFill>
                <a:latin typeface="Times New Roman" panose="02020603050405020304" pitchFamily="18" charset="0"/>
                <a:cs typeface="Times New Roman" panose="02020603050405020304" pitchFamily="18" charset="0"/>
              </a:rPr>
              <a:t> </a:t>
            </a:r>
            <a:r>
              <a:rPr lang="en-US" sz="3000" b="1" dirty="0">
                <a:solidFill>
                  <a:schemeClr val="tx1"/>
                </a:solidFill>
                <a:latin typeface="Times New Roman" panose="02020603050405020304" pitchFamily="18" charset="0"/>
                <a:cs typeface="Times New Roman" panose="02020603050405020304" pitchFamily="18" charset="0"/>
              </a:rPr>
              <a:t>patient is almost cured , or at least integrated and ready  for discharge .</a:t>
            </a:r>
          </a:p>
          <a:p>
            <a:pPr marL="0" lvl="0" indent="0" algn="just">
              <a:lnSpc>
                <a:spcPct val="150000"/>
              </a:lnSpc>
              <a:spcBef>
                <a:spcPts val="0"/>
              </a:spcBef>
              <a:buClrTx/>
              <a:buSzTx/>
              <a:buNone/>
            </a:pPr>
            <a:r>
              <a:rPr lang="en-US" sz="3000" b="1" dirty="0">
                <a:solidFill>
                  <a:schemeClr val="tx1"/>
                </a:solidFill>
                <a:latin typeface="Times New Roman" panose="02020603050405020304" pitchFamily="18" charset="0"/>
                <a:cs typeface="Times New Roman" panose="02020603050405020304" pitchFamily="18" charset="0"/>
              </a:rPr>
              <a:t> sometimes problems of termination occur in the form of relapsing symptoms , regressive behavior and/ or feelings of rejection and depression .</a:t>
            </a:r>
          </a:p>
          <a:p>
            <a:pPr algn="just">
              <a:lnSpc>
                <a:spcPct val="150000"/>
              </a:lnSpc>
            </a:pPr>
            <a:endParaRPr lang="en-US" sz="3000" dirty="0"/>
          </a:p>
        </p:txBody>
      </p:sp>
    </p:spTree>
    <p:extLst>
      <p:ext uri="{BB962C8B-B14F-4D97-AF65-F5344CB8AC3E}">
        <p14:creationId xmlns:p14="http://schemas.microsoft.com/office/powerpoint/2010/main" val="23648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559858" y="5715000"/>
            <a:ext cx="8229600" cy="1143000"/>
          </a:xfrm>
          <a:prstGeom prst="rect">
            <a:avLst/>
          </a:prstGeom>
        </p:spPr>
        <p:txBody>
          <a:bodyPr anchor="ctr">
            <a:normAutofit/>
          </a:bodyPr>
          <a:lst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0" marR="0" lvl="0" indent="0" algn="l" defTabSz="914400" rtl="1" eaLnBrk="1" fontAlgn="auto" latinLnBrk="0" hangingPunct="1">
              <a:lnSpc>
                <a:spcPct val="100000"/>
              </a:lnSpc>
              <a:spcBef>
                <a:spcPct val="0"/>
              </a:spcBef>
              <a:spcAft>
                <a:spcPts val="0"/>
              </a:spcAft>
              <a:buClrTx/>
              <a:buSzTx/>
              <a:buFontTx/>
              <a:buNone/>
              <a:tabLst/>
              <a:defRPr/>
            </a:pPr>
            <a:endParaRPr kumimoji="0" lang="en-US" sz="4300" b="0" i="0"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Gill Sans MT"/>
              <a:ea typeface="+mj-ea"/>
              <a:cs typeface="+mj-cs"/>
            </a:endParaRPr>
          </a:p>
        </p:txBody>
      </p:sp>
      <p:graphicFrame>
        <p:nvGraphicFramePr>
          <p:cNvPr id="5" name="Group 30"/>
          <p:cNvGraphicFramePr>
            <a:graphicFrameLocks/>
          </p:cNvGraphicFramePr>
          <p:nvPr>
            <p:extLst>
              <p:ext uri="{D42A27DB-BD31-4B8C-83A1-F6EECF244321}">
                <p14:modId xmlns:p14="http://schemas.microsoft.com/office/powerpoint/2010/main" val="860359814"/>
              </p:ext>
            </p:extLst>
          </p:nvPr>
        </p:nvGraphicFramePr>
        <p:xfrm>
          <a:off x="356260" y="1025023"/>
          <a:ext cx="11099882" cy="5430973"/>
        </p:xfrm>
        <a:graphic>
          <a:graphicData uri="http://schemas.openxmlformats.org/drawingml/2006/table">
            <a:tbl>
              <a:tblPr rtl="1"/>
              <a:tblGrid>
                <a:gridCol w="4908841">
                  <a:extLst>
                    <a:ext uri="{9D8B030D-6E8A-4147-A177-3AD203B41FA5}">
                      <a16:colId xmlns:a16="http://schemas.microsoft.com/office/drawing/2014/main" val="20000"/>
                    </a:ext>
                  </a:extLst>
                </a:gridCol>
                <a:gridCol w="6191041">
                  <a:extLst>
                    <a:ext uri="{9D8B030D-6E8A-4147-A177-3AD203B41FA5}">
                      <a16:colId xmlns:a16="http://schemas.microsoft.com/office/drawing/2014/main" val="20001"/>
                    </a:ext>
                  </a:extLst>
                </a:gridCol>
              </a:tblGrid>
              <a:tr h="584321">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3200" b="1" i="1" u="none" strike="noStrike" cap="none" normalizeH="0" baseline="0" dirty="0">
                          <a:ln>
                            <a:noFill/>
                          </a:ln>
                          <a:solidFill>
                            <a:srgbClr val="00B0F0"/>
                          </a:solidFill>
                          <a:effectLst/>
                          <a:latin typeface="+mn-lt"/>
                          <a:cs typeface="Times New Roman" pitchFamily="18" charset="0"/>
                        </a:rPr>
                        <a:t>Social</a:t>
                      </a:r>
                      <a:r>
                        <a:rPr kumimoji="0" lang="en-US" sz="3200" b="1" i="1" u="none" strike="noStrike" cap="none" normalizeH="0" baseline="0" dirty="0">
                          <a:ln>
                            <a:noFill/>
                          </a:ln>
                          <a:solidFill>
                            <a:srgbClr val="00B0F0"/>
                          </a:solidFill>
                          <a:effectLst/>
                          <a:latin typeface="+mn-lt"/>
                          <a:cs typeface="Arial" pitchFamily="34" charset="0"/>
                        </a:rPr>
                        <a:t> Relationship </a:t>
                      </a:r>
                    </a:p>
                  </a:txBody>
                  <a:tcPr horzOverflow="overflow">
                    <a:lnL w="12700" cap="flat" cmpd="sng" algn="ctr">
                      <a:solidFill>
                        <a:srgbClr val="66FFFF"/>
                      </a:solidFill>
                      <a:prstDash val="solid"/>
                      <a:round/>
                      <a:headEnd type="none" w="med" len="med"/>
                      <a:tailEnd type="none" w="med" len="med"/>
                    </a:lnL>
                    <a:lnR w="12700" cap="flat" cmpd="sng" algn="ctr">
                      <a:solidFill>
                        <a:srgbClr val="66FFFF"/>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3200" b="1" i="1" u="none" strike="noStrike" cap="none" normalizeH="0" baseline="0" dirty="0">
                          <a:ln>
                            <a:noFill/>
                          </a:ln>
                          <a:solidFill>
                            <a:srgbClr val="00B0F0"/>
                          </a:solidFill>
                          <a:effectLst/>
                          <a:latin typeface="+mn-lt"/>
                          <a:cs typeface="Times New Roman" pitchFamily="18" charset="0"/>
                        </a:rPr>
                        <a:t>Professional </a:t>
                      </a:r>
                      <a:r>
                        <a:rPr kumimoji="0" lang="en-US" sz="3200" b="1" i="1" u="none" strike="noStrike" cap="none" normalizeH="0" baseline="0" dirty="0">
                          <a:ln>
                            <a:noFill/>
                          </a:ln>
                          <a:solidFill>
                            <a:srgbClr val="00B0F0"/>
                          </a:solidFill>
                          <a:effectLst/>
                          <a:latin typeface="+mn-lt"/>
                          <a:cs typeface="Arial" pitchFamily="34" charset="0"/>
                        </a:rPr>
                        <a:t>Relationship  </a:t>
                      </a:r>
                    </a:p>
                  </a:txBody>
                  <a:tcPr horzOverflow="overflow">
                    <a:lnL w="12700" cap="flat" cmpd="sng" algn="ctr">
                      <a:solidFill>
                        <a:srgbClr val="66FFFF"/>
                      </a:solidFill>
                      <a:prstDash val="solid"/>
                      <a:round/>
                      <a:headEnd type="none" w="med" len="med"/>
                      <a:tailEnd type="none" w="med" len="med"/>
                    </a:lnL>
                    <a:lnR w="12700" cap="flat" cmpd="sng" algn="ctr">
                      <a:solidFill>
                        <a:srgbClr val="66FFFF"/>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46732">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20000"/>
                        </a:spcBef>
                        <a:spcAft>
                          <a:spcPct val="0"/>
                        </a:spcAft>
                        <a:buClr>
                          <a:srgbClr val="FFFF00"/>
                        </a:buClr>
                        <a:buSzTx/>
                        <a:buFont typeface="Wingdings" pitchFamily="2" charset="2"/>
                        <a:buChar char="Ø"/>
                        <a:tabLst/>
                      </a:pPr>
                      <a:r>
                        <a:rPr kumimoji="0" lang="en-US" sz="3200" b="1" i="0" u="none" strike="noStrike" cap="none" normalizeH="0" baseline="0" dirty="0">
                          <a:ln>
                            <a:noFill/>
                          </a:ln>
                          <a:solidFill>
                            <a:schemeClr val="tx1"/>
                          </a:solidFill>
                          <a:effectLst/>
                          <a:latin typeface="Bodoni MT" pitchFamily="18" charset="0"/>
                          <a:cs typeface="Times New Roman" pitchFamily="18" charset="0"/>
                        </a:rPr>
                        <a:t>Interaction is primarily for reason of pleasure or companion-ship.</a:t>
                      </a:r>
                    </a:p>
                  </a:txBody>
                  <a:tcPr horzOverflow="overflow">
                    <a:lnL w="12700" cap="flat" cmpd="sng" algn="ctr">
                      <a:solidFill>
                        <a:srgbClr val="66FFFF"/>
                      </a:solidFill>
                      <a:prstDash val="solid"/>
                      <a:round/>
                      <a:headEnd type="none" w="med" len="med"/>
                      <a:tailEnd type="none" w="med" len="med"/>
                    </a:lnL>
                    <a:lnR w="12700" cap="flat" cmpd="sng" algn="ctr">
                      <a:solidFill>
                        <a:srgbClr val="66FFFF"/>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20000"/>
                        </a:spcBef>
                        <a:spcAft>
                          <a:spcPct val="0"/>
                        </a:spcAft>
                        <a:buClr>
                          <a:srgbClr val="FFFF00"/>
                        </a:buClr>
                        <a:buSzTx/>
                        <a:buFont typeface="Wingdings" pitchFamily="2" charset="2"/>
                        <a:buChar char="Ø"/>
                        <a:tabLst/>
                      </a:pPr>
                      <a:r>
                        <a:rPr kumimoji="0" lang="en-US" sz="3200" b="1" i="0" u="none" strike="noStrike" cap="none" normalizeH="0" baseline="0" dirty="0">
                          <a:ln>
                            <a:noFill/>
                          </a:ln>
                          <a:solidFill>
                            <a:schemeClr val="tx1"/>
                          </a:solidFill>
                          <a:effectLst/>
                          <a:latin typeface="Bodoni MT" pitchFamily="18" charset="0"/>
                          <a:cs typeface="Times New Roman" pitchFamily="18" charset="0"/>
                        </a:rPr>
                        <a:t>Concerned with helping the patients (regardless their sex, religion, race…etc.)</a:t>
                      </a:r>
                    </a:p>
                  </a:txBody>
                  <a:tcPr horzOverflow="overflow">
                    <a:lnL w="12700" cap="flat" cmpd="sng" algn="ctr">
                      <a:solidFill>
                        <a:srgbClr val="66FFFF"/>
                      </a:solidFill>
                      <a:prstDash val="solid"/>
                      <a:round/>
                      <a:headEnd type="none" w="med" len="med"/>
                      <a:tailEnd type="none" w="med" len="med"/>
                    </a:lnL>
                    <a:lnR w="12700" cap="flat" cmpd="sng" algn="ctr">
                      <a:solidFill>
                        <a:srgbClr val="66FFFF"/>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46732">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20000"/>
                        </a:spcBef>
                        <a:spcAft>
                          <a:spcPct val="0"/>
                        </a:spcAft>
                        <a:buClr>
                          <a:srgbClr val="FFFF00"/>
                        </a:buClr>
                        <a:buSzTx/>
                        <a:buFont typeface="Wingdings" pitchFamily="2" charset="2"/>
                        <a:buChar char="Ø"/>
                        <a:tabLst/>
                      </a:pPr>
                      <a:r>
                        <a:rPr kumimoji="0" lang="en-US" sz="3200" b="1" i="0" u="none" strike="noStrike" cap="none" normalizeH="0" baseline="0" dirty="0">
                          <a:ln>
                            <a:noFill/>
                          </a:ln>
                          <a:solidFill>
                            <a:schemeClr val="tx1"/>
                          </a:solidFill>
                          <a:effectLst/>
                          <a:latin typeface="Bodoni MT" pitchFamily="18" charset="0"/>
                          <a:cs typeface="Times New Roman" pitchFamily="18" charset="0"/>
                        </a:rPr>
                        <a:t>No person is  in the position of responsibility of helping the other.</a:t>
                      </a:r>
                    </a:p>
                  </a:txBody>
                  <a:tcPr horzOverflow="overflow">
                    <a:lnL w="12700" cap="flat" cmpd="sng" algn="ctr">
                      <a:solidFill>
                        <a:srgbClr val="66FFFF"/>
                      </a:solidFill>
                      <a:prstDash val="solid"/>
                      <a:round/>
                      <a:headEnd type="none" w="med" len="med"/>
                      <a:tailEnd type="none" w="med" len="med"/>
                    </a:lnL>
                    <a:lnR w="12700" cap="flat" cmpd="sng" algn="ctr">
                      <a:solidFill>
                        <a:srgbClr val="66FFFF"/>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20000"/>
                        </a:spcBef>
                        <a:spcAft>
                          <a:spcPct val="0"/>
                        </a:spcAft>
                        <a:buClr>
                          <a:srgbClr val="FFFF00"/>
                        </a:buClr>
                        <a:buSzTx/>
                        <a:buFont typeface="Wingdings" pitchFamily="2" charset="2"/>
                        <a:buChar char="Ø"/>
                        <a:tabLst/>
                      </a:pPr>
                      <a:r>
                        <a:rPr kumimoji="0" lang="en-US" sz="3200" b="1" i="0" u="none" strike="noStrike" cap="none" normalizeH="0" baseline="0" dirty="0">
                          <a:ln>
                            <a:noFill/>
                          </a:ln>
                          <a:solidFill>
                            <a:schemeClr val="tx1"/>
                          </a:solidFill>
                          <a:effectLst/>
                          <a:latin typeface="Bodoni MT" pitchFamily="18" charset="0"/>
                          <a:cs typeface="Times New Roman" pitchFamily="18" charset="0"/>
                        </a:rPr>
                        <a:t>Require the help of person with scientific knowledge and special skills (the nurse).</a:t>
                      </a:r>
                    </a:p>
                  </a:txBody>
                  <a:tcPr horzOverflow="overflow">
                    <a:lnL w="12700" cap="flat" cmpd="sng" algn="ctr">
                      <a:solidFill>
                        <a:srgbClr val="66FFFF"/>
                      </a:solidFill>
                      <a:prstDash val="solid"/>
                      <a:round/>
                      <a:headEnd type="none" w="med" len="med"/>
                      <a:tailEnd type="none" w="med" len="med"/>
                    </a:lnL>
                    <a:lnR w="12700" cap="flat" cmpd="sng" algn="ctr">
                      <a:solidFill>
                        <a:srgbClr val="66FFFF"/>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737692">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20000"/>
                        </a:spcBef>
                        <a:spcAft>
                          <a:spcPct val="0"/>
                        </a:spcAft>
                        <a:buClr>
                          <a:srgbClr val="FFFF00"/>
                        </a:buClr>
                        <a:buSzTx/>
                        <a:buFont typeface="Wingdings" pitchFamily="2" charset="2"/>
                        <a:buChar char="Ø"/>
                        <a:tabLst/>
                        <a:defRPr/>
                      </a:pPr>
                      <a:r>
                        <a:rPr kumimoji="0" lang="en-US" sz="3200" b="1" i="0" u="none" strike="noStrike" cap="none" normalizeH="0" baseline="0" dirty="0">
                          <a:ln>
                            <a:noFill/>
                          </a:ln>
                          <a:solidFill>
                            <a:schemeClr val="tx1"/>
                          </a:solidFill>
                          <a:effectLst/>
                          <a:latin typeface="Bodoni MT" pitchFamily="18" charset="0"/>
                          <a:cs typeface="Times New Roman" pitchFamily="18" charset="0"/>
                        </a:rPr>
                        <a:t>There is no intention of dealing with other's problem.</a:t>
                      </a:r>
                    </a:p>
                  </a:txBody>
                  <a:tcPr horzOverflow="overflow">
                    <a:lnL w="12700" cap="flat" cmpd="sng" algn="ctr">
                      <a:solidFill>
                        <a:srgbClr val="66FFFF"/>
                      </a:solidFill>
                      <a:prstDash val="solid"/>
                      <a:round/>
                      <a:headEnd type="none" w="med" len="med"/>
                      <a:tailEnd type="none" w="med" len="med"/>
                    </a:lnL>
                    <a:lnR w="12700" cap="flat" cmpd="sng" algn="ctr">
                      <a:solidFill>
                        <a:srgbClr val="66FFFF"/>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20000"/>
                        </a:spcBef>
                        <a:spcAft>
                          <a:spcPct val="0"/>
                        </a:spcAft>
                        <a:buClr>
                          <a:srgbClr val="FFFF00"/>
                        </a:buClr>
                        <a:buSzTx/>
                        <a:buFont typeface="Wingdings" pitchFamily="2" charset="2"/>
                        <a:buChar char="Ø"/>
                        <a:tabLst/>
                      </a:pPr>
                      <a:r>
                        <a:rPr kumimoji="0" lang="en-US" sz="3200" b="1" i="0" u="none" strike="noStrike" cap="none" normalizeH="0" baseline="0" dirty="0">
                          <a:ln>
                            <a:noFill/>
                          </a:ln>
                          <a:solidFill>
                            <a:schemeClr val="tx1"/>
                          </a:solidFill>
                          <a:effectLst/>
                          <a:latin typeface="Bodoni MT" pitchFamily="18" charset="0"/>
                          <a:cs typeface="Times New Roman" pitchFamily="18" charset="0"/>
                        </a:rPr>
                        <a:t>There is intention of dealing with other's problem.</a:t>
                      </a:r>
                    </a:p>
                  </a:txBody>
                  <a:tcPr horzOverflow="overflow">
                    <a:lnL w="12700" cap="flat" cmpd="sng" algn="ctr">
                      <a:solidFill>
                        <a:srgbClr val="66FFFF"/>
                      </a:solidFill>
                      <a:prstDash val="solid"/>
                      <a:round/>
                      <a:headEnd type="none" w="med" len="med"/>
                      <a:tailEnd type="none" w="med" len="med"/>
                    </a:lnL>
                    <a:lnR w="12700" cap="flat" cmpd="sng" algn="ctr">
                      <a:solidFill>
                        <a:srgbClr val="66FFFF"/>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6" name="Title 1"/>
          <p:cNvSpPr>
            <a:spLocks noGrp="1"/>
          </p:cNvSpPr>
          <p:nvPr>
            <p:ph type="title"/>
          </p:nvPr>
        </p:nvSpPr>
        <p:spPr>
          <a:xfrm>
            <a:off x="981096" y="307702"/>
            <a:ext cx="10681817" cy="1049235"/>
          </a:xfrm>
        </p:spPr>
        <p:txBody>
          <a:bodyPr/>
          <a:lstStyle/>
          <a:p>
            <a:r>
              <a:rPr lang="en-US" b="1" dirty="0">
                <a:latin typeface="Times New Roman" panose="02020603050405020304" pitchFamily="18" charset="0"/>
                <a:ea typeface="Calibri" panose="020F0502020204030204" pitchFamily="34" charset="0"/>
                <a:cs typeface="Arial" panose="020B0604020202020204" pitchFamily="34" charset="0"/>
              </a:rPr>
              <a:t>Different between social and professional relationship : </a:t>
            </a:r>
          </a:p>
        </p:txBody>
      </p:sp>
    </p:spTree>
    <p:extLst>
      <p:ext uri="{BB962C8B-B14F-4D97-AF65-F5344CB8AC3E}">
        <p14:creationId xmlns:p14="http://schemas.microsoft.com/office/powerpoint/2010/main" val="146702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4.16667E-7 3.7037E-6 L 4.16667E-7 -0.07223 " pathEditMode="relative" rAng="0" ptsTypes="AA">
                                      <p:cBhvr>
                                        <p:cTn id="6" dur="250" accel="50000" decel="50000" autoRev="1" fill="hold">
                                          <p:stCondLst>
                                            <p:cond delay="0"/>
                                          </p:stCondLst>
                                        </p:cTn>
                                        <p:tgtEl>
                                          <p:spTgt spid="6"/>
                                        </p:tgtEl>
                                        <p:attrNameLst>
                                          <p:attrName>ppt_x</p:attrName>
                                          <p:attrName>ppt_y</p:attrName>
                                        </p:attrNameLst>
                                      </p:cBhvr>
                                      <p:rCtr x="0" y="-3611"/>
                                    </p:animMotion>
                                    <p:animRot by="1500000">
                                      <p:cBhvr>
                                        <p:cTn id="7" dur="125" fill="hold">
                                          <p:stCondLst>
                                            <p:cond delay="0"/>
                                          </p:stCondLst>
                                        </p:cTn>
                                        <p:tgtEl>
                                          <p:spTgt spid="6"/>
                                        </p:tgtEl>
                                        <p:attrNameLst>
                                          <p:attrName>r</p:attrName>
                                        </p:attrNameLst>
                                      </p:cBhvr>
                                    </p:animRot>
                                    <p:animRot by="-1500000">
                                      <p:cBhvr>
                                        <p:cTn id="8" dur="125" fill="hold">
                                          <p:stCondLst>
                                            <p:cond delay="125"/>
                                          </p:stCondLst>
                                        </p:cTn>
                                        <p:tgtEl>
                                          <p:spTgt spid="6"/>
                                        </p:tgtEl>
                                        <p:attrNameLst>
                                          <p:attrName>r</p:attrName>
                                        </p:attrNameLst>
                                      </p:cBhvr>
                                    </p:animRot>
                                    <p:animRot by="-1500000">
                                      <p:cBhvr>
                                        <p:cTn id="9" dur="125" fill="hold">
                                          <p:stCondLst>
                                            <p:cond delay="250"/>
                                          </p:stCondLst>
                                        </p:cTn>
                                        <p:tgtEl>
                                          <p:spTgt spid="6"/>
                                        </p:tgtEl>
                                        <p:attrNameLst>
                                          <p:attrName>r</p:attrName>
                                        </p:attrNameLst>
                                      </p:cBhvr>
                                    </p:animRot>
                                    <p:animRot by="1500000">
                                      <p:cBhvr>
                                        <p:cTn id="10" dur="125" fill="hold">
                                          <p:stCondLst>
                                            <p:cond delay="375"/>
                                          </p:stCondLst>
                                        </p:cTn>
                                        <p:tgtEl>
                                          <p:spTgt spid="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30"/>
          <p:cNvGraphicFramePr>
            <a:graphicFrameLocks/>
          </p:cNvGraphicFramePr>
          <p:nvPr>
            <p:extLst>
              <p:ext uri="{D42A27DB-BD31-4B8C-83A1-F6EECF244321}">
                <p14:modId xmlns:p14="http://schemas.microsoft.com/office/powerpoint/2010/main" val="1673979080"/>
              </p:ext>
            </p:extLst>
          </p:nvPr>
        </p:nvGraphicFramePr>
        <p:xfrm>
          <a:off x="330530" y="1447985"/>
          <a:ext cx="11530939" cy="4857811"/>
        </p:xfrm>
        <a:graphic>
          <a:graphicData uri="http://schemas.openxmlformats.org/drawingml/2006/table">
            <a:tbl>
              <a:tblPr rtl="1"/>
              <a:tblGrid>
                <a:gridCol w="5574143">
                  <a:extLst>
                    <a:ext uri="{9D8B030D-6E8A-4147-A177-3AD203B41FA5}">
                      <a16:colId xmlns:a16="http://schemas.microsoft.com/office/drawing/2014/main" val="20000"/>
                    </a:ext>
                  </a:extLst>
                </a:gridCol>
                <a:gridCol w="5956796">
                  <a:extLst>
                    <a:ext uri="{9D8B030D-6E8A-4147-A177-3AD203B41FA5}">
                      <a16:colId xmlns:a16="http://schemas.microsoft.com/office/drawing/2014/main" val="20001"/>
                    </a:ext>
                  </a:extLst>
                </a:gridCol>
              </a:tblGrid>
              <a:tr h="863223">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3200" b="1" i="1" u="none" strike="noStrike" cap="none" normalizeH="0" baseline="0" dirty="0">
                          <a:ln>
                            <a:noFill/>
                          </a:ln>
                          <a:solidFill>
                            <a:srgbClr val="00B0F0"/>
                          </a:solidFill>
                          <a:effectLst/>
                          <a:latin typeface="Arial" pitchFamily="34" charset="0"/>
                          <a:cs typeface="Times New Roman" pitchFamily="18" charset="0"/>
                        </a:rPr>
                        <a:t>Social</a:t>
                      </a:r>
                      <a:r>
                        <a:rPr kumimoji="0" lang="en-US" sz="3200" b="1" i="1" u="none" strike="noStrike" cap="none" normalizeH="0" baseline="0" dirty="0">
                          <a:ln>
                            <a:noFill/>
                          </a:ln>
                          <a:solidFill>
                            <a:srgbClr val="00B0F0"/>
                          </a:solidFill>
                          <a:effectLst/>
                          <a:latin typeface="Arial" pitchFamily="34" charset="0"/>
                          <a:cs typeface="Arial" pitchFamily="34" charset="0"/>
                        </a:rPr>
                        <a:t> Relationship</a:t>
                      </a:r>
                      <a:r>
                        <a:rPr kumimoji="0" lang="en-US" sz="3200" b="0" i="1" u="none" strike="noStrike" cap="none" normalizeH="0" baseline="0" dirty="0">
                          <a:ln>
                            <a:noFill/>
                          </a:ln>
                          <a:solidFill>
                            <a:srgbClr val="00B0F0"/>
                          </a:solidFill>
                          <a:effectLst/>
                          <a:latin typeface="Arial" pitchFamily="34" charset="0"/>
                          <a:cs typeface="Arial" pitchFamily="34" charset="0"/>
                        </a:rPr>
                        <a:t> </a:t>
                      </a:r>
                    </a:p>
                  </a:txBody>
                  <a:tcPr horzOverflow="overflow">
                    <a:lnL w="12700" cap="flat" cmpd="sng" algn="ctr">
                      <a:solidFill>
                        <a:srgbClr val="66FFFF"/>
                      </a:solidFill>
                      <a:prstDash val="solid"/>
                      <a:round/>
                      <a:headEnd type="none" w="med" len="med"/>
                      <a:tailEnd type="none" w="med" len="med"/>
                    </a:lnL>
                    <a:lnR w="12700" cap="flat" cmpd="sng" algn="ctr">
                      <a:solidFill>
                        <a:srgbClr val="66FFFF"/>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3200" b="1" i="1" u="none" strike="noStrike" cap="none" normalizeH="0" baseline="0" dirty="0">
                          <a:ln>
                            <a:noFill/>
                          </a:ln>
                          <a:solidFill>
                            <a:srgbClr val="00B0F0"/>
                          </a:solidFill>
                          <a:effectLst/>
                          <a:latin typeface="Arial" pitchFamily="34" charset="0"/>
                          <a:cs typeface="Times New Roman" pitchFamily="18" charset="0"/>
                        </a:rPr>
                        <a:t>Professional </a:t>
                      </a:r>
                      <a:r>
                        <a:rPr kumimoji="0" lang="en-US" sz="3200" b="1" i="1" u="none" strike="noStrike" cap="none" normalizeH="0" baseline="0" dirty="0">
                          <a:ln>
                            <a:noFill/>
                          </a:ln>
                          <a:solidFill>
                            <a:srgbClr val="00B0F0"/>
                          </a:solidFill>
                          <a:effectLst/>
                          <a:latin typeface="Arial" pitchFamily="34" charset="0"/>
                          <a:cs typeface="Arial" pitchFamily="34" charset="0"/>
                        </a:rPr>
                        <a:t>Relationship  </a:t>
                      </a:r>
                    </a:p>
                  </a:txBody>
                  <a:tcPr horzOverflow="overflow">
                    <a:lnL w="12700" cap="flat" cmpd="sng" algn="ctr">
                      <a:solidFill>
                        <a:srgbClr val="66FFFF"/>
                      </a:solidFill>
                      <a:prstDash val="solid"/>
                      <a:round/>
                      <a:headEnd type="none" w="med" len="med"/>
                      <a:tailEnd type="none" w="med" len="med"/>
                    </a:lnL>
                    <a:lnR w="12700" cap="flat" cmpd="sng" algn="ctr">
                      <a:solidFill>
                        <a:srgbClr val="66FFFF"/>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53536">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20000"/>
                        </a:spcBef>
                        <a:spcAft>
                          <a:spcPct val="0"/>
                        </a:spcAft>
                        <a:buClr>
                          <a:srgbClr val="FFFF00"/>
                        </a:buClr>
                        <a:buSzTx/>
                        <a:buFont typeface="Wingdings" pitchFamily="2" charset="2"/>
                        <a:buChar char="Ø"/>
                        <a:tabLst/>
                      </a:pPr>
                      <a:r>
                        <a:rPr kumimoji="0" lang="en-US" sz="3200" b="1" i="0" u="none" strike="noStrike" cap="none" normalizeH="0" baseline="0" dirty="0">
                          <a:ln>
                            <a:noFill/>
                          </a:ln>
                          <a:solidFill>
                            <a:schemeClr val="tx1"/>
                          </a:solidFill>
                          <a:effectLst/>
                          <a:latin typeface="Bodoni MT" pitchFamily="18" charset="0"/>
                          <a:cs typeface="Times New Roman" pitchFamily="18" charset="0"/>
                        </a:rPr>
                        <a:t>The goal is more or less social</a:t>
                      </a:r>
                    </a:p>
                  </a:txBody>
                  <a:tcPr horzOverflow="overflow">
                    <a:lnL w="12700" cap="flat" cmpd="sng" algn="ctr">
                      <a:solidFill>
                        <a:srgbClr val="66FFFF"/>
                      </a:solidFill>
                      <a:prstDash val="solid"/>
                      <a:round/>
                      <a:headEnd type="none" w="med" len="med"/>
                      <a:tailEnd type="none" w="med" len="med"/>
                    </a:lnL>
                    <a:lnR w="12700" cap="flat" cmpd="sng" algn="ctr">
                      <a:solidFill>
                        <a:srgbClr val="66FFFF"/>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20000"/>
                        </a:spcBef>
                        <a:spcAft>
                          <a:spcPct val="0"/>
                        </a:spcAft>
                        <a:buClr>
                          <a:srgbClr val="FFFF00"/>
                        </a:buClr>
                        <a:buSzTx/>
                        <a:buFont typeface="Wingdings" pitchFamily="2" charset="2"/>
                        <a:buChar char="Ø"/>
                        <a:tabLst/>
                      </a:pPr>
                      <a:r>
                        <a:rPr kumimoji="0" lang="en-US" sz="3200" b="1" i="0" u="none" strike="noStrike" cap="none" normalizeH="0" baseline="0" dirty="0">
                          <a:ln>
                            <a:noFill/>
                          </a:ln>
                          <a:solidFill>
                            <a:schemeClr val="tx1"/>
                          </a:solidFill>
                          <a:effectLst/>
                          <a:latin typeface="Bodoni MT" pitchFamily="18" charset="0"/>
                          <a:cs typeface="Times New Roman" pitchFamily="18" charset="0"/>
                        </a:rPr>
                        <a:t>The relation ship is purposeful directed toward a therapeutic.</a:t>
                      </a:r>
                    </a:p>
                  </a:txBody>
                  <a:tcPr horzOverflow="overflow">
                    <a:lnL w="12700" cap="flat" cmpd="sng" algn="ctr">
                      <a:solidFill>
                        <a:srgbClr val="66FFFF"/>
                      </a:solidFill>
                      <a:prstDash val="solid"/>
                      <a:round/>
                      <a:headEnd type="none" w="med" len="med"/>
                      <a:tailEnd type="none" w="med" len="med"/>
                    </a:lnL>
                    <a:lnR w="12700" cap="flat" cmpd="sng" algn="ctr">
                      <a:solidFill>
                        <a:srgbClr val="66FFFF"/>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68695">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20000"/>
                        </a:spcBef>
                        <a:spcAft>
                          <a:spcPct val="0"/>
                        </a:spcAft>
                        <a:buClr>
                          <a:srgbClr val="FFFF00"/>
                        </a:buClr>
                        <a:buSzTx/>
                        <a:buFont typeface="Wingdings" pitchFamily="2" charset="2"/>
                        <a:buChar char="Ø"/>
                        <a:tabLst/>
                      </a:pPr>
                      <a:r>
                        <a:rPr kumimoji="0" lang="en-US" sz="3200" b="1" i="0" u="none" strike="noStrike" cap="none" normalizeH="0" baseline="0" dirty="0">
                          <a:ln>
                            <a:noFill/>
                          </a:ln>
                          <a:solidFill>
                            <a:schemeClr val="tx1"/>
                          </a:solidFill>
                          <a:effectLst/>
                          <a:latin typeface="Bodoni MT" pitchFamily="18" charset="0"/>
                          <a:cs typeface="Times New Roman" pitchFamily="18" charset="0"/>
                        </a:rPr>
                        <a:t>It is up to the partners to share their personal affairs.</a:t>
                      </a:r>
                    </a:p>
                  </a:txBody>
                  <a:tcPr horzOverflow="overflow">
                    <a:lnL w="12700" cap="flat" cmpd="sng" algn="ctr">
                      <a:solidFill>
                        <a:srgbClr val="66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20000"/>
                        </a:spcBef>
                        <a:spcAft>
                          <a:spcPct val="0"/>
                        </a:spcAft>
                        <a:buClr>
                          <a:srgbClr val="FFFF00"/>
                        </a:buClr>
                        <a:buSzTx/>
                        <a:buFont typeface="Wingdings" pitchFamily="2" charset="2"/>
                        <a:buChar char="Ø"/>
                        <a:tabLst/>
                      </a:pPr>
                      <a:r>
                        <a:rPr kumimoji="0" lang="en-US" sz="3200" b="1" i="0" u="none" strike="noStrike" cap="none" normalizeH="0" baseline="0" dirty="0">
                          <a:ln>
                            <a:noFill/>
                          </a:ln>
                          <a:solidFill>
                            <a:schemeClr val="tx1"/>
                          </a:solidFill>
                          <a:effectLst/>
                          <a:latin typeface="Bodoni MT" pitchFamily="18" charset="0"/>
                          <a:cs typeface="Times New Roman" pitchFamily="18" charset="0"/>
                        </a:rPr>
                        <a:t>The relationship should not entail the nurse's personal matters or problems.</a:t>
                      </a:r>
                    </a:p>
                  </a:txBody>
                  <a:tcPr horzOverflow="overflow">
                    <a:lnL w="12700" cap="flat" cmpd="sng" algn="ctr">
                      <a:solidFill>
                        <a:sysClr val="windowText" lastClr="000000"/>
                      </a:solidFill>
                      <a:prstDash val="solid"/>
                      <a:round/>
                      <a:headEnd type="none" w="med" len="med"/>
                      <a:tailEnd type="none" w="med" len="med"/>
                    </a:lnL>
                    <a:lnR w="12700" cap="flat" cmpd="sng" algn="ctr">
                      <a:solidFill>
                        <a:srgbClr val="66FFFF"/>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72357">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20000"/>
                        </a:spcBef>
                        <a:spcAft>
                          <a:spcPct val="0"/>
                        </a:spcAft>
                        <a:buClr>
                          <a:srgbClr val="FFFF00"/>
                        </a:buClr>
                        <a:buSzTx/>
                        <a:buFont typeface="Wingdings" pitchFamily="2" charset="2"/>
                        <a:buChar char="Ø"/>
                        <a:tabLst/>
                      </a:pPr>
                      <a:r>
                        <a:rPr kumimoji="0" lang="en-US" sz="3200" b="1" i="0" u="none" strike="noStrike" cap="none" normalizeH="0" baseline="0" dirty="0">
                          <a:ln>
                            <a:noFill/>
                          </a:ln>
                          <a:solidFill>
                            <a:schemeClr val="tx1"/>
                          </a:solidFill>
                          <a:effectLst/>
                          <a:latin typeface="Bodoni MT" pitchFamily="18" charset="0"/>
                          <a:cs typeface="Times New Roman" pitchFamily="18" charset="0"/>
                        </a:rPr>
                        <a:t>Time Unlimited.</a:t>
                      </a:r>
                      <a:endParaRPr kumimoji="0" lang="en-US" sz="3200" b="1" i="0" u="none" strike="noStrike" cap="none" normalizeH="0" baseline="0" dirty="0">
                        <a:ln>
                          <a:noFill/>
                        </a:ln>
                        <a:solidFill>
                          <a:schemeClr val="tx1"/>
                        </a:solidFill>
                        <a:effectLst/>
                        <a:latin typeface="Bodoni MT" pitchFamily="18" charset="0"/>
                        <a:cs typeface="Arial" pitchFamily="34" charset="0"/>
                      </a:endParaRPr>
                    </a:p>
                  </a:txBody>
                  <a:tcPr horzOverflow="overflow">
                    <a:lnL w="12700" cap="flat" cmpd="sng" algn="ctr">
                      <a:solidFill>
                        <a:srgbClr val="66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Gill Sans MT"/>
                        </a:defRPr>
                      </a:lvl1pPr>
                      <a:lvl2pPr marL="457200" algn="l" defTabSz="914400" rtl="0" eaLnBrk="1" latinLnBrk="0" hangingPunct="1">
                        <a:defRPr sz="1800" kern="1200">
                          <a:solidFill>
                            <a:schemeClr val="tx1"/>
                          </a:solidFill>
                          <a:latin typeface="Gill Sans MT"/>
                        </a:defRPr>
                      </a:lvl2pPr>
                      <a:lvl3pPr marL="914400" algn="l" defTabSz="914400" rtl="0" eaLnBrk="1" latinLnBrk="0" hangingPunct="1">
                        <a:defRPr sz="1800" kern="1200">
                          <a:solidFill>
                            <a:schemeClr val="tx1"/>
                          </a:solidFill>
                          <a:latin typeface="Gill Sans MT"/>
                        </a:defRPr>
                      </a:lvl3pPr>
                      <a:lvl4pPr marL="1371600" algn="l" defTabSz="914400" rtl="0" eaLnBrk="1" latinLnBrk="0" hangingPunct="1">
                        <a:defRPr sz="1800" kern="1200">
                          <a:solidFill>
                            <a:schemeClr val="tx1"/>
                          </a:solidFill>
                          <a:latin typeface="Gill Sans MT"/>
                        </a:defRPr>
                      </a:lvl4pPr>
                      <a:lvl5pPr marL="1828800" algn="l" defTabSz="914400" rtl="0" eaLnBrk="1" latinLnBrk="0" hangingPunct="1">
                        <a:defRPr sz="1800" kern="1200">
                          <a:solidFill>
                            <a:schemeClr val="tx1"/>
                          </a:solidFill>
                          <a:latin typeface="Gill Sans MT"/>
                        </a:defRPr>
                      </a:lvl5pPr>
                      <a:lvl6pPr marL="2286000" algn="l" defTabSz="914400" rtl="0" eaLnBrk="1" latinLnBrk="0" hangingPunct="1">
                        <a:defRPr sz="1800" kern="1200">
                          <a:solidFill>
                            <a:schemeClr val="tx1"/>
                          </a:solidFill>
                          <a:latin typeface="Gill Sans MT"/>
                        </a:defRPr>
                      </a:lvl6pPr>
                      <a:lvl7pPr marL="2743200" algn="l" defTabSz="914400" rtl="0" eaLnBrk="1" latinLnBrk="0" hangingPunct="1">
                        <a:defRPr sz="1800" kern="1200">
                          <a:solidFill>
                            <a:schemeClr val="tx1"/>
                          </a:solidFill>
                          <a:latin typeface="Gill Sans MT"/>
                        </a:defRPr>
                      </a:lvl7pPr>
                      <a:lvl8pPr marL="3200400" algn="l" defTabSz="914400" rtl="0" eaLnBrk="1" latinLnBrk="0" hangingPunct="1">
                        <a:defRPr sz="1800" kern="1200">
                          <a:solidFill>
                            <a:schemeClr val="tx1"/>
                          </a:solidFill>
                          <a:latin typeface="Gill Sans MT"/>
                        </a:defRPr>
                      </a:lvl8pPr>
                      <a:lvl9pPr marL="3657600" algn="l" defTabSz="914400" rtl="0" eaLnBrk="1" latinLnBrk="0" hangingPunct="1">
                        <a:defRPr sz="1800" kern="1200">
                          <a:solidFill>
                            <a:schemeClr val="tx1"/>
                          </a:solidFill>
                          <a:latin typeface="Gill Sans MT"/>
                        </a:defRPr>
                      </a:lvl9pPr>
                    </a:lstStyle>
                    <a:p>
                      <a:pPr marL="0" marR="0" lvl="0" indent="0" algn="l" defTabSz="914400" rtl="0" eaLnBrk="1" fontAlgn="base" latinLnBrk="0" hangingPunct="1">
                        <a:lnSpc>
                          <a:spcPct val="100000"/>
                        </a:lnSpc>
                        <a:spcBef>
                          <a:spcPct val="20000"/>
                        </a:spcBef>
                        <a:spcAft>
                          <a:spcPct val="0"/>
                        </a:spcAft>
                        <a:buClr>
                          <a:srgbClr val="FFFF00"/>
                        </a:buClr>
                        <a:buSzTx/>
                        <a:buFont typeface="Wingdings" pitchFamily="2" charset="2"/>
                        <a:buChar char="Ø"/>
                        <a:tabLst/>
                      </a:pPr>
                      <a:r>
                        <a:rPr kumimoji="0" lang="en-US" sz="3200" b="1" i="0" u="none" strike="noStrike" cap="none" normalizeH="0" baseline="0" dirty="0">
                          <a:ln>
                            <a:noFill/>
                          </a:ln>
                          <a:solidFill>
                            <a:schemeClr val="tx1"/>
                          </a:solidFill>
                          <a:effectLst/>
                          <a:latin typeface="Bodoni MT" pitchFamily="18" charset="0"/>
                          <a:cs typeface="Times New Roman" pitchFamily="18" charset="0"/>
                        </a:rPr>
                        <a:t>Time limited.</a:t>
                      </a:r>
                    </a:p>
                  </a:txBody>
                  <a:tcPr horzOverflow="overflow">
                    <a:lnL w="12700" cap="flat" cmpd="sng" algn="ctr">
                      <a:solidFill>
                        <a:sysClr val="windowText" lastClr="000000"/>
                      </a:solidFill>
                      <a:prstDash val="solid"/>
                      <a:round/>
                      <a:headEnd type="none" w="med" len="med"/>
                      <a:tailEnd type="none" w="med" len="med"/>
                    </a:lnL>
                    <a:lnR w="12700" cap="flat" cmpd="sng" algn="ctr">
                      <a:solidFill>
                        <a:srgbClr val="66FFFF"/>
                      </a:solidFill>
                      <a:prstDash val="solid"/>
                      <a:round/>
                      <a:headEnd type="none" w="med" len="med"/>
                      <a:tailEnd type="none" w="med" len="med"/>
                    </a:lnR>
                    <a:lnT w="12700" cap="flat" cmpd="sng" algn="ctr">
                      <a:solidFill>
                        <a:srgbClr val="66FFFF"/>
                      </a:solidFill>
                      <a:prstDash val="solid"/>
                      <a:round/>
                      <a:headEnd type="none" w="med" len="med"/>
                      <a:tailEnd type="none" w="med" len="med"/>
                    </a:lnT>
                    <a:lnB w="12700" cap="flat" cmpd="sng" algn="ctr">
                      <a:solidFill>
                        <a:srgbClr val="66FF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401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4971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87B0A-15A4-AF73-F6A2-B8F18AEF6DD2}"/>
              </a:ext>
            </a:extLst>
          </p:cNvPr>
          <p:cNvSpPr>
            <a:spLocks noGrp="1"/>
          </p:cNvSpPr>
          <p:nvPr>
            <p:ph type="title"/>
          </p:nvPr>
        </p:nvSpPr>
        <p:spPr>
          <a:xfrm>
            <a:off x="727185" y="461174"/>
            <a:ext cx="9291215" cy="1049235"/>
          </a:xfrm>
        </p:spPr>
        <p:txBody>
          <a:bodyPr/>
          <a:lstStyle/>
          <a:p>
            <a:r>
              <a:rPr lang="en-GB" dirty="0"/>
              <a:t>Objectives:</a:t>
            </a:r>
            <a:endParaRPr lang="en-US" dirty="0"/>
          </a:p>
        </p:txBody>
      </p:sp>
      <p:sp>
        <p:nvSpPr>
          <p:cNvPr id="3" name="Content Placeholder 2">
            <a:extLst>
              <a:ext uri="{FF2B5EF4-FFF2-40B4-BE49-F238E27FC236}">
                <a16:creationId xmlns:a16="http://schemas.microsoft.com/office/drawing/2014/main" id="{51E31770-3A18-CD3C-CCDE-6E179894D5A9}"/>
              </a:ext>
            </a:extLst>
          </p:cNvPr>
          <p:cNvSpPr>
            <a:spLocks noGrp="1"/>
          </p:cNvSpPr>
          <p:nvPr>
            <p:ph idx="1"/>
          </p:nvPr>
        </p:nvSpPr>
        <p:spPr>
          <a:xfrm>
            <a:off x="596555" y="1900052"/>
            <a:ext cx="11148141" cy="4144488"/>
          </a:xfrm>
        </p:spPr>
        <p:txBody>
          <a:bodyPr>
            <a:noAutofit/>
          </a:bodyPr>
          <a:lstStyle/>
          <a:p>
            <a:r>
              <a:rPr lang="en-GB" sz="3200" dirty="0">
                <a:solidFill>
                  <a:schemeClr val="tx1"/>
                </a:solidFill>
              </a:rPr>
              <a:t>1. To define </a:t>
            </a:r>
            <a:r>
              <a:rPr lang="en-US" sz="3200" b="1" dirty="0">
                <a:solidFill>
                  <a:schemeClr val="tx1"/>
                </a:solidFill>
                <a:latin typeface="Times New Roman" panose="02020603050405020304" pitchFamily="18" charset="0"/>
                <a:ea typeface="Calibri" panose="020F0502020204030204" pitchFamily="34" charset="0"/>
                <a:cs typeface="Arial" panose="020B0604020202020204" pitchFamily="34" charset="0"/>
              </a:rPr>
              <a:t>The Nurse-Client Relationship</a:t>
            </a:r>
          </a:p>
          <a:p>
            <a:r>
              <a:rPr lang="en-US" sz="3200" b="1" dirty="0">
                <a:solidFill>
                  <a:schemeClr val="tx1"/>
                </a:solidFill>
                <a:latin typeface="Times New Roman" panose="02020603050405020304" pitchFamily="18" charset="0"/>
                <a:ea typeface="Calibri" panose="020F0502020204030204" pitchFamily="34" charset="0"/>
                <a:cs typeface="Arial" panose="020B0604020202020204" pitchFamily="34" charset="0"/>
              </a:rPr>
              <a:t>2. To Identify The Components Of The Nurse-client Relationship</a:t>
            </a:r>
          </a:p>
          <a:p>
            <a:r>
              <a:rPr lang="en-US" sz="3200" dirty="0">
                <a:solidFill>
                  <a:schemeClr val="tx1"/>
                </a:solidFill>
              </a:rPr>
              <a:t>3. To Identify </a:t>
            </a:r>
            <a:r>
              <a:rPr lang="en-US" sz="3200" b="1" dirty="0">
                <a:solidFill>
                  <a:schemeClr val="tx1"/>
                </a:solidFill>
                <a:latin typeface="Times New Roman" panose="02020603050405020304" pitchFamily="18" charset="0"/>
                <a:ea typeface="Calibri" panose="020F0502020204030204" pitchFamily="34" charset="0"/>
                <a:cs typeface="Arial" panose="020B0604020202020204" pitchFamily="34" charset="0"/>
              </a:rPr>
              <a:t>characteristics  of professional (nurse-client)  relationships.</a:t>
            </a:r>
          </a:p>
          <a:p>
            <a:r>
              <a:rPr lang="en-US" sz="3200" b="1" dirty="0">
                <a:solidFill>
                  <a:schemeClr val="tx1"/>
                </a:solidFill>
                <a:latin typeface="Times New Roman" panose="02020603050405020304" pitchFamily="18" charset="0"/>
                <a:ea typeface="Calibri" panose="020F0502020204030204" pitchFamily="34" charset="0"/>
                <a:cs typeface="Arial" panose="020B0604020202020204" pitchFamily="34" charset="0"/>
              </a:rPr>
              <a:t>4. To Differentiate  between social and professional relationship </a:t>
            </a:r>
            <a:endParaRPr lang="en-US" sz="3200" dirty="0">
              <a:solidFill>
                <a:schemeClr val="tx1"/>
              </a:solidFill>
            </a:endParaRPr>
          </a:p>
        </p:txBody>
      </p:sp>
    </p:spTree>
    <p:extLst>
      <p:ext uri="{BB962C8B-B14F-4D97-AF65-F5344CB8AC3E}">
        <p14:creationId xmlns:p14="http://schemas.microsoft.com/office/powerpoint/2010/main" val="1178813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168" y="121917"/>
            <a:ext cx="9603275" cy="1049235"/>
          </a:xfrm>
        </p:spPr>
        <p:txBody>
          <a:bodyPr/>
          <a:lstStyle/>
          <a:p>
            <a:r>
              <a:rPr lang="en-US" b="1" dirty="0">
                <a:latin typeface="Times New Roman" panose="02020603050405020304" pitchFamily="18" charset="0"/>
                <a:ea typeface="Calibri" panose="020F0502020204030204" pitchFamily="34" charset="0"/>
                <a:cs typeface="Arial" panose="020B0604020202020204" pitchFamily="34" charset="0"/>
              </a:rPr>
              <a:t> The Nurse-Client Relationship</a:t>
            </a:r>
            <a:endParaRPr lang="en-US" dirty="0"/>
          </a:p>
        </p:txBody>
      </p:sp>
      <p:sp>
        <p:nvSpPr>
          <p:cNvPr id="3" name="Content Placeholder 2"/>
          <p:cNvSpPr>
            <a:spLocks noGrp="1"/>
          </p:cNvSpPr>
          <p:nvPr>
            <p:ph idx="1"/>
          </p:nvPr>
        </p:nvSpPr>
        <p:spPr>
          <a:xfrm>
            <a:off x="225631" y="1171152"/>
            <a:ext cx="11732821" cy="4885264"/>
          </a:xfrm>
        </p:spPr>
        <p:txBody>
          <a:bodyPr>
            <a:normAutofit fontScale="92500" lnSpcReduction="10000"/>
          </a:bodyPr>
          <a:lstStyle/>
          <a:p>
            <a:pPr algn="just"/>
            <a:r>
              <a:rPr lang="en-US" sz="2400" dirty="0">
                <a:solidFill>
                  <a:schemeClr val="tx1"/>
                </a:solidFill>
              </a:rPr>
              <a:t>   </a:t>
            </a:r>
            <a:r>
              <a:rPr lang="en-US" sz="4200" dirty="0">
                <a:solidFill>
                  <a:schemeClr val="tx1"/>
                </a:solidFill>
                <a:latin typeface="Times New Roman" panose="02020603050405020304" pitchFamily="18" charset="0"/>
                <a:cs typeface="Times New Roman" panose="02020603050405020304" pitchFamily="18" charset="0"/>
              </a:rPr>
              <a:t>The nurse-client relationship is professional and therapeutic. It ensures the client’s needs    are first and foremost. </a:t>
            </a:r>
          </a:p>
          <a:p>
            <a:pPr algn="just"/>
            <a:r>
              <a:rPr lang="en-US" sz="4200" dirty="0">
                <a:solidFill>
                  <a:schemeClr val="tx1"/>
                </a:solidFill>
                <a:latin typeface="Times New Roman" panose="02020603050405020304" pitchFamily="18" charset="0"/>
                <a:cs typeface="Times New Roman" panose="02020603050405020304" pitchFamily="18" charset="0"/>
              </a:rPr>
              <a:t>   It exists to meet the needs of the client, not the needs of the nurse. </a:t>
            </a:r>
          </a:p>
          <a:p>
            <a:pPr algn="just"/>
            <a:r>
              <a:rPr lang="en-US" sz="4200" dirty="0">
                <a:solidFill>
                  <a:schemeClr val="tx1"/>
                </a:solidFill>
                <a:latin typeface="Times New Roman" panose="02020603050405020304" pitchFamily="18" charset="0"/>
                <a:cs typeface="Times New Roman" panose="02020603050405020304" pitchFamily="18" charset="0"/>
              </a:rPr>
              <a:t>   It is always the nurse who is responsible for establishing and maintaining boundaries with clients, regardless of how the patient behaves</a:t>
            </a:r>
            <a:r>
              <a:rPr lang="en-US" sz="3900" dirty="0">
                <a:solidFill>
                  <a:schemeClr val="tx1"/>
                </a:solidFill>
                <a:latin typeface="Times New Roman" panose="02020603050405020304" pitchFamily="18" charset="0"/>
                <a:cs typeface="Times New Roman" panose="02020603050405020304" pitchFamily="18" charset="0"/>
              </a:rPr>
              <a:t>. </a:t>
            </a:r>
            <a:endParaRPr lang="en-US" sz="28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endParaRPr>
          </a:p>
        </p:txBody>
      </p:sp>
    </p:spTree>
    <p:custDataLst>
      <p:tags r:id="rId1"/>
    </p:custDataLst>
    <p:extLst>
      <p:ext uri="{BB962C8B-B14F-4D97-AF65-F5344CB8AC3E}">
        <p14:creationId xmlns:p14="http://schemas.microsoft.com/office/powerpoint/2010/main" val="9852385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79716" y="1236464"/>
            <a:ext cx="9632154" cy="4681731"/>
          </a:xfrm>
          <a:prstGeom prst="rect">
            <a:avLst/>
          </a:prstGeom>
        </p:spPr>
        <p:txBody>
          <a:bodyPr wrap="square">
            <a:spAutoFit/>
          </a:bodyPr>
          <a:lstStyle/>
          <a:p>
            <a:r>
              <a:rPr lang="en-US" sz="3200" b="1" dirty="0">
                <a:solidFill>
                  <a:schemeClr val="accent1"/>
                </a:solidFill>
              </a:rPr>
              <a:t>There are five components of the nurse-client relationship:</a:t>
            </a:r>
          </a:p>
          <a:p>
            <a:pPr marL="2003425" indent="-514350">
              <a:lnSpc>
                <a:spcPct val="150000"/>
              </a:lnSpc>
              <a:buFont typeface="+mj-lt"/>
              <a:buAutoNum type="arabicPeriod"/>
            </a:pPr>
            <a:r>
              <a:rPr lang="en-US" sz="3200" b="1" dirty="0">
                <a:solidFill>
                  <a:schemeClr val="tx1"/>
                </a:solidFill>
              </a:rPr>
              <a:t> Trust, </a:t>
            </a:r>
          </a:p>
          <a:p>
            <a:pPr marL="2003425" indent="-514350">
              <a:lnSpc>
                <a:spcPct val="150000"/>
              </a:lnSpc>
              <a:buFont typeface="+mj-lt"/>
              <a:buAutoNum type="arabicPeriod"/>
            </a:pPr>
            <a:r>
              <a:rPr lang="en-US" sz="3200" b="1" dirty="0">
                <a:solidFill>
                  <a:schemeClr val="tx1"/>
                </a:solidFill>
              </a:rPr>
              <a:t>Respect, </a:t>
            </a:r>
          </a:p>
          <a:p>
            <a:pPr marL="2003425" indent="-514350">
              <a:lnSpc>
                <a:spcPct val="150000"/>
              </a:lnSpc>
              <a:buFont typeface="+mj-lt"/>
              <a:buAutoNum type="arabicPeriod"/>
            </a:pPr>
            <a:r>
              <a:rPr lang="en-US" sz="3200" b="1" dirty="0">
                <a:solidFill>
                  <a:schemeClr val="tx1"/>
                </a:solidFill>
              </a:rPr>
              <a:t>Professional Intimacy, </a:t>
            </a:r>
          </a:p>
          <a:p>
            <a:pPr marL="2003425" indent="-514350">
              <a:lnSpc>
                <a:spcPct val="150000"/>
              </a:lnSpc>
              <a:buFont typeface="+mj-lt"/>
              <a:buAutoNum type="arabicPeriod"/>
            </a:pPr>
            <a:r>
              <a:rPr lang="en-US" sz="3200" b="1" dirty="0">
                <a:solidFill>
                  <a:schemeClr val="tx1"/>
                </a:solidFill>
              </a:rPr>
              <a:t>Empathy And </a:t>
            </a:r>
          </a:p>
          <a:p>
            <a:pPr marL="2003425" indent="-514350">
              <a:lnSpc>
                <a:spcPct val="150000"/>
              </a:lnSpc>
              <a:buFont typeface="+mj-lt"/>
              <a:buAutoNum type="arabicPeriod"/>
            </a:pPr>
            <a:r>
              <a:rPr lang="en-US" sz="3200" b="1" dirty="0">
                <a:solidFill>
                  <a:schemeClr val="tx1"/>
                </a:solidFill>
              </a:rPr>
              <a:t>Power. </a:t>
            </a:r>
          </a:p>
        </p:txBody>
      </p:sp>
      <p:sp>
        <p:nvSpPr>
          <p:cNvPr id="9" name="Title 1"/>
          <p:cNvSpPr>
            <a:spLocks noGrp="1"/>
          </p:cNvSpPr>
          <p:nvPr>
            <p:ph type="title"/>
          </p:nvPr>
        </p:nvSpPr>
        <p:spPr>
          <a:xfrm>
            <a:off x="653293" y="412860"/>
            <a:ext cx="10285001" cy="1049235"/>
          </a:xfrm>
        </p:spPr>
        <p:txBody>
          <a:bodyPr>
            <a:noAutofit/>
          </a:bodyPr>
          <a:lstStyle/>
          <a:p>
            <a:r>
              <a:rPr lang="en-US" sz="3600" b="1" cap="none" dirty="0">
                <a:latin typeface="Times New Roman" panose="02020603050405020304" pitchFamily="18" charset="0"/>
                <a:ea typeface="Calibri" panose="020F0502020204030204" pitchFamily="34" charset="0"/>
                <a:cs typeface="Arial" panose="020B0604020202020204" pitchFamily="34" charset="0"/>
              </a:rPr>
              <a:t>The Components Of The Nurse-client Relationship</a:t>
            </a:r>
            <a:endParaRPr lang="en-US" sz="3600" cap="none" dirty="0"/>
          </a:p>
        </p:txBody>
      </p:sp>
    </p:spTree>
    <p:custDataLst>
      <p:tags r:id="rId1"/>
    </p:custDataLst>
    <p:extLst>
      <p:ext uri="{BB962C8B-B14F-4D97-AF65-F5344CB8AC3E}">
        <p14:creationId xmlns:p14="http://schemas.microsoft.com/office/powerpoint/2010/main" val="16352736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wipe(down)">
                                      <p:cBhvr>
                                        <p:cTn id="14" dur="5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Effect transition="in" filter="barn(inVertical)">
                                      <p:cBhvr>
                                        <p:cTn id="19" dur="500"/>
                                        <p:tgtEl>
                                          <p:spTgt spid="8">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barn(inVertical)">
                                      <p:cBhvr>
                                        <p:cTn id="24" dur="500"/>
                                        <p:tgtEl>
                                          <p:spTgt spid="8">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animEffect transition="in" filter="barn(inVertical)">
                                      <p:cBhvr>
                                        <p:cTn id="29" dur="500"/>
                                        <p:tgtEl>
                                          <p:spTgt spid="8">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8">
                                            <p:txEl>
                                              <p:pRg st="4" end="4"/>
                                            </p:txEl>
                                          </p:spTgt>
                                        </p:tgtEl>
                                        <p:attrNameLst>
                                          <p:attrName>style.visibility</p:attrName>
                                        </p:attrNameLst>
                                      </p:cBhvr>
                                      <p:to>
                                        <p:strVal val="visible"/>
                                      </p:to>
                                    </p:set>
                                    <p:animEffect transition="in" filter="barn(inVertical)">
                                      <p:cBhvr>
                                        <p:cTn id="34" dur="500"/>
                                        <p:tgtEl>
                                          <p:spTgt spid="8">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animEffect transition="in" filter="barn(inVertical)">
                                      <p:cBhvr>
                                        <p:cTn id="39"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21699" y="1629797"/>
            <a:ext cx="10948601" cy="2485360"/>
          </a:xfrm>
          <a:prstGeom prst="rect">
            <a:avLst/>
          </a:prstGeom>
        </p:spPr>
        <p:txBody>
          <a:bodyPr wrap="square">
            <a:spAutoFit/>
          </a:bodyPr>
          <a:lstStyle/>
          <a:p>
            <a:pPr algn="just">
              <a:lnSpc>
                <a:spcPct val="150000"/>
              </a:lnSpc>
            </a:pPr>
            <a:r>
              <a:rPr lang="en-US" sz="3600" b="1" dirty="0"/>
              <a:t>1. </a:t>
            </a:r>
            <a:r>
              <a:rPr lang="en-US" sz="3600" b="1" dirty="0">
                <a:solidFill>
                  <a:srgbClr val="00B0F0"/>
                </a:solidFill>
              </a:rPr>
              <a:t>Trust</a:t>
            </a:r>
            <a:r>
              <a:rPr lang="en-US" sz="3600" b="1" dirty="0">
                <a:solidFill>
                  <a:srgbClr val="FFFF00"/>
                </a:solidFill>
              </a:rPr>
              <a:t>: </a:t>
            </a:r>
            <a:r>
              <a:rPr lang="en-US" sz="3600" b="1" dirty="0">
                <a:solidFill>
                  <a:schemeClr val="tx1"/>
                </a:solidFill>
              </a:rPr>
              <a:t>Trust is critical in the nurse-client relationship because the client is in a vulnerable position.</a:t>
            </a:r>
          </a:p>
        </p:txBody>
      </p:sp>
    </p:spTree>
    <p:custDataLst>
      <p:tags r:id="rId1"/>
    </p:custDataLst>
    <p:extLst>
      <p:ext uri="{BB962C8B-B14F-4D97-AF65-F5344CB8AC3E}">
        <p14:creationId xmlns:p14="http://schemas.microsoft.com/office/powerpoint/2010/main" val="37785145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5641" y="481710"/>
            <a:ext cx="10557163" cy="3789179"/>
          </a:xfrm>
          <a:prstGeom prst="rect">
            <a:avLst/>
          </a:prstGeom>
        </p:spPr>
        <p:txBody>
          <a:bodyPr wrap="square">
            <a:spAutoFit/>
          </a:bodyPr>
          <a:lstStyle/>
          <a:p>
            <a:pPr algn="just">
              <a:lnSpc>
                <a:spcPct val="150000"/>
              </a:lnSpc>
            </a:pPr>
            <a:r>
              <a:rPr lang="en-US" sz="3200" b="1" dirty="0">
                <a:solidFill>
                  <a:srgbClr val="00B0F0"/>
                </a:solidFill>
              </a:rPr>
              <a:t>2. </a:t>
            </a:r>
            <a:r>
              <a:rPr lang="en-US" sz="3600" b="1" dirty="0">
                <a:solidFill>
                  <a:srgbClr val="00B0F0"/>
                </a:solidFill>
              </a:rPr>
              <a:t>Respect</a:t>
            </a:r>
            <a:r>
              <a:rPr lang="en-US" sz="3600" b="1" dirty="0">
                <a:solidFill>
                  <a:srgbClr val="FFFF00"/>
                </a:solidFill>
              </a:rPr>
              <a:t>: </a:t>
            </a:r>
            <a:r>
              <a:rPr lang="en-US" sz="3200" b="1" dirty="0"/>
              <a:t>Respect is the recognition of the inherent dignity, worth and uniqueness of every individual, regardless of socio-economic status, personal attributes and the nature of the health problem.</a:t>
            </a:r>
          </a:p>
        </p:txBody>
      </p:sp>
    </p:spTree>
    <p:custDataLst>
      <p:tags r:id="rId1"/>
    </p:custDataLst>
    <p:extLst>
      <p:ext uri="{BB962C8B-B14F-4D97-AF65-F5344CB8AC3E}">
        <p14:creationId xmlns:p14="http://schemas.microsoft.com/office/powerpoint/2010/main" val="31458799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1262" y="225416"/>
            <a:ext cx="11280663" cy="6640729"/>
          </a:xfrm>
          <a:prstGeom prst="rect">
            <a:avLst/>
          </a:prstGeom>
        </p:spPr>
        <p:txBody>
          <a:bodyPr wrap="square">
            <a:spAutoFit/>
          </a:bodyPr>
          <a:lstStyle/>
          <a:p>
            <a:pPr algn="just">
              <a:lnSpc>
                <a:spcPct val="150000"/>
              </a:lnSpc>
            </a:pPr>
            <a:r>
              <a:rPr lang="en-US" sz="3200" b="1" dirty="0">
                <a:solidFill>
                  <a:srgbClr val="00B0F0"/>
                </a:solidFill>
              </a:rPr>
              <a:t>3</a:t>
            </a:r>
            <a:r>
              <a:rPr lang="en-US" sz="3600" b="1" dirty="0">
                <a:solidFill>
                  <a:srgbClr val="00B0F0"/>
                </a:solidFill>
              </a:rPr>
              <a:t>. </a:t>
            </a:r>
            <a:r>
              <a:rPr lang="en-US" sz="3600" b="1" dirty="0">
                <a:solidFill>
                  <a:srgbClr val="00B0F0"/>
                </a:solidFill>
                <a:latin typeface="Times New Roman" panose="02020603050405020304" pitchFamily="18" charset="0"/>
                <a:cs typeface="Times New Roman" panose="02020603050405020304" pitchFamily="18" charset="0"/>
              </a:rPr>
              <a:t>Professional intimacy </a:t>
            </a:r>
            <a:r>
              <a:rPr lang="en-US" sz="3600" b="1" dirty="0">
                <a:latin typeface="Times New Roman" panose="02020603050405020304" pitchFamily="18" charset="0"/>
                <a:cs typeface="Times New Roman" panose="02020603050405020304" pitchFamily="18" charset="0"/>
              </a:rPr>
              <a:t>:Professional intimacy is inherent in the type of care and services that nurses provide. </a:t>
            </a:r>
          </a:p>
          <a:p>
            <a:pPr algn="just">
              <a:lnSpc>
                <a:spcPct val="150000"/>
              </a:lnSpc>
            </a:pPr>
            <a:r>
              <a:rPr lang="en-US" sz="3600" b="1" dirty="0">
                <a:latin typeface="Times New Roman" panose="02020603050405020304" pitchFamily="18" charset="0"/>
                <a:cs typeface="Times New Roman" panose="02020603050405020304" pitchFamily="18" charset="0"/>
              </a:rPr>
              <a:t>   It may relate to the physical activities, such as bathing, that nurses perform for, and with, the client that creates closeness. Professional intimacy can also involve psychological, spiritual and social elements that are identified in the plan of care. </a:t>
            </a:r>
          </a:p>
        </p:txBody>
      </p:sp>
    </p:spTree>
    <p:custDataLst>
      <p:tags r:id="rId1"/>
    </p:custDataLst>
    <p:extLst>
      <p:ext uri="{BB962C8B-B14F-4D97-AF65-F5344CB8AC3E}">
        <p14:creationId xmlns:p14="http://schemas.microsoft.com/office/powerpoint/2010/main" val="15175724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9382" y="650006"/>
            <a:ext cx="11038227" cy="5806654"/>
          </a:xfrm>
          <a:prstGeom prst="rect">
            <a:avLst/>
          </a:prstGeom>
        </p:spPr>
        <p:txBody>
          <a:bodyPr wrap="square">
            <a:spAutoFit/>
          </a:bodyPr>
          <a:lstStyle/>
          <a:p>
            <a:pPr algn="just">
              <a:lnSpc>
                <a:spcPct val="150000"/>
              </a:lnSpc>
            </a:pPr>
            <a:r>
              <a:rPr lang="en-US" sz="3200" b="1" dirty="0">
                <a:solidFill>
                  <a:srgbClr val="00B0F0"/>
                </a:solidFill>
              </a:rPr>
              <a:t>4. Empathy</a:t>
            </a:r>
            <a:r>
              <a:rPr lang="en-US" sz="3200" dirty="0"/>
              <a:t>: </a:t>
            </a:r>
            <a:r>
              <a:rPr lang="en-US" sz="3600" dirty="0">
                <a:solidFill>
                  <a:schemeClr val="tx1"/>
                </a:solidFill>
              </a:rPr>
              <a:t>Empathy is the expression of understanding, validating and resonating with the meaning that the health care experience holds for the client. </a:t>
            </a:r>
          </a:p>
          <a:p>
            <a:pPr algn="just">
              <a:lnSpc>
                <a:spcPct val="150000"/>
              </a:lnSpc>
            </a:pPr>
            <a:r>
              <a:rPr lang="en-US" sz="3600" dirty="0">
                <a:solidFill>
                  <a:schemeClr val="tx1"/>
                </a:solidFill>
              </a:rPr>
              <a:t>    In nursing, empathy includes appropriate emotional distance from the client to ensure objectivity and an appropriate professional response</a:t>
            </a:r>
            <a:r>
              <a:rPr lang="en-US" sz="3200" dirty="0"/>
              <a:t>.</a:t>
            </a:r>
          </a:p>
        </p:txBody>
      </p:sp>
    </p:spTree>
    <p:custDataLst>
      <p:tags r:id="rId1"/>
    </p:custDataLst>
    <p:extLst>
      <p:ext uri="{BB962C8B-B14F-4D97-AF65-F5344CB8AC3E}">
        <p14:creationId xmlns:p14="http://schemas.microsoft.com/office/powerpoint/2010/main" val="4213893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5F5C8-34D3-6A21-483F-F5BB38019066}"/>
              </a:ext>
            </a:extLst>
          </p:cNvPr>
          <p:cNvSpPr>
            <a:spLocks noGrp="1"/>
          </p:cNvSpPr>
          <p:nvPr>
            <p:ph type="title"/>
          </p:nvPr>
        </p:nvSpPr>
        <p:spPr>
          <a:xfrm>
            <a:off x="1450391" y="400758"/>
            <a:ext cx="9291215" cy="1049235"/>
          </a:xfrm>
        </p:spPr>
        <p:txBody>
          <a:bodyPr>
            <a:normAutofit/>
          </a:bodyPr>
          <a:lstStyle/>
          <a:p>
            <a:r>
              <a:rPr lang="en-GB" sz="3600" dirty="0"/>
              <a:t>What this pictures means?</a:t>
            </a:r>
            <a:endParaRPr lang="en-US" sz="3600" dirty="0"/>
          </a:p>
        </p:txBody>
      </p:sp>
      <p:pic>
        <p:nvPicPr>
          <p:cNvPr id="4" name="Content Placeholder 4">
            <a:extLst>
              <a:ext uri="{FF2B5EF4-FFF2-40B4-BE49-F238E27FC236}">
                <a16:creationId xmlns:a16="http://schemas.microsoft.com/office/drawing/2014/main" id="{C5DD8847-742C-7C1A-6019-DAE442D5ABD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4384" y="1116281"/>
            <a:ext cx="11732821" cy="5201392"/>
          </a:xfrm>
        </p:spPr>
      </p:pic>
    </p:spTree>
    <p:extLst>
      <p:ext uri="{BB962C8B-B14F-4D97-AF65-F5344CB8AC3E}">
        <p14:creationId xmlns:p14="http://schemas.microsoft.com/office/powerpoint/2010/main" val="30343708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1|6.7"/>
</p:tagLst>
</file>

<file path=ppt/tags/tag2.xml><?xml version="1.0" encoding="utf-8"?>
<p:tagLst xmlns:a="http://schemas.openxmlformats.org/drawingml/2006/main" xmlns:r="http://schemas.openxmlformats.org/officeDocument/2006/relationships" xmlns:p="http://schemas.openxmlformats.org/presentationml/2006/main">
  <p:tag name="TIMING" val="|7.8"/>
</p:tagLst>
</file>

<file path=ppt/tags/tag3.xml><?xml version="1.0" encoding="utf-8"?>
<p:tagLst xmlns:a="http://schemas.openxmlformats.org/drawingml/2006/main" xmlns:r="http://schemas.openxmlformats.org/officeDocument/2006/relationships" xmlns:p="http://schemas.openxmlformats.org/presentationml/2006/main">
  <p:tag name="TIMING" val="|0.3|15.2|33.3|33.3"/>
</p:tagLst>
</file>

<file path=ppt/tags/tag4.xml><?xml version="1.0" encoding="utf-8"?>
<p:tagLst xmlns:a="http://schemas.openxmlformats.org/drawingml/2006/main" xmlns:r="http://schemas.openxmlformats.org/officeDocument/2006/relationships" xmlns:p="http://schemas.openxmlformats.org/presentationml/2006/main">
  <p:tag name="TIMING" val="|1|9.3"/>
</p:tagLst>
</file>

<file path=ppt/tags/tag5.xml><?xml version="1.0" encoding="utf-8"?>
<p:tagLst xmlns:a="http://schemas.openxmlformats.org/drawingml/2006/main" xmlns:r="http://schemas.openxmlformats.org/officeDocument/2006/relationships" xmlns:p="http://schemas.openxmlformats.org/presentationml/2006/main">
  <p:tag name="TIMING" val="|4.4|0.8|52.8|6.9|36.4"/>
</p:tagLst>
</file>

<file path=ppt/tags/tag6.xml><?xml version="1.0" encoding="utf-8"?>
<p:tagLst xmlns:a="http://schemas.openxmlformats.org/drawingml/2006/main" xmlns:r="http://schemas.openxmlformats.org/officeDocument/2006/relationships" xmlns:p="http://schemas.openxmlformats.org/presentationml/2006/main">
  <p:tag name="TIMING" val="|1.3|11.5"/>
</p:tagLst>
</file>

<file path=ppt/tags/tag7.xml><?xml version="1.0" encoding="utf-8"?>
<p:tagLst xmlns:a="http://schemas.openxmlformats.org/drawingml/2006/main" xmlns:r="http://schemas.openxmlformats.org/officeDocument/2006/relationships" xmlns:p="http://schemas.openxmlformats.org/presentationml/2006/main">
  <p:tag name="TIMING" val="|4.8|7.4|10.5|9.5|7.1"/>
</p:tagLst>
</file>

<file path=ppt/tags/tag8.xml><?xml version="1.0" encoding="utf-8"?>
<p:tagLst xmlns:a="http://schemas.openxmlformats.org/drawingml/2006/main" xmlns:r="http://schemas.openxmlformats.org/officeDocument/2006/relationships" xmlns:p="http://schemas.openxmlformats.org/presentationml/2006/main">
  <p:tag name="TIMING" val="|2.4|9.4|5.5|2.4|4.2|8.4"/>
</p:tagLst>
</file>

<file path=ppt/theme/theme1.xml><?xml version="1.0" encoding="utf-8"?>
<a:theme xmlns:a="http://schemas.openxmlformats.org/drawingml/2006/main" name="Theme1">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3C63E32E-F26B-4B54-9F3F-12F375CCA203}" vid="{2C20D32D-616C-4120-9B8B-0ABDB52370E3}"/>
    </a:ext>
  </a:extLst>
</a:theme>
</file>

<file path=docProps/app.xml><?xml version="1.0" encoding="utf-8"?>
<Properties xmlns="http://schemas.openxmlformats.org/officeDocument/2006/extended-properties" xmlns:vt="http://schemas.openxmlformats.org/officeDocument/2006/docPropsVTypes">
  <Template>L1 introduction to  sociology</Template>
  <TotalTime>245</TotalTime>
  <Words>734</Words>
  <Application>Microsoft Office PowerPoint</Application>
  <PresentationFormat>Widescreen</PresentationFormat>
  <Paragraphs>61</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Algerian</vt:lpstr>
      <vt:lpstr>Arial</vt:lpstr>
      <vt:lpstr>Bodoni MT</vt:lpstr>
      <vt:lpstr>Garamond</vt:lpstr>
      <vt:lpstr>Gill Sans MT</vt:lpstr>
      <vt:lpstr>Javanese Text</vt:lpstr>
      <vt:lpstr>Rockwell</vt:lpstr>
      <vt:lpstr>Times New Roman</vt:lpstr>
      <vt:lpstr>Wingdings</vt:lpstr>
      <vt:lpstr>Theme1</vt:lpstr>
      <vt:lpstr>PowerPoint Presentation</vt:lpstr>
      <vt:lpstr>Objectives:</vt:lpstr>
      <vt:lpstr> The Nurse-Client Relationship</vt:lpstr>
      <vt:lpstr>The Components Of The Nurse-client Relationship</vt:lpstr>
      <vt:lpstr>PowerPoint Presentation</vt:lpstr>
      <vt:lpstr>PowerPoint Presentation</vt:lpstr>
      <vt:lpstr>PowerPoint Presentation</vt:lpstr>
      <vt:lpstr>PowerPoint Presentation</vt:lpstr>
      <vt:lpstr>What this pictures means?</vt:lpstr>
      <vt:lpstr>PowerPoint Presentation</vt:lpstr>
      <vt:lpstr>characteristics  of professional (nurse-client)  relationships </vt:lpstr>
      <vt:lpstr>PowerPoint Presentation</vt:lpstr>
      <vt:lpstr>Phases of the nurse-patient relationship : </vt:lpstr>
      <vt:lpstr>PowerPoint Presentation</vt:lpstr>
      <vt:lpstr>Different between social and professional relationship :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Qais ALsheikh</dc:creator>
  <cp:lastModifiedBy>Doaa Bachi</cp:lastModifiedBy>
  <cp:revision>21</cp:revision>
  <dcterms:created xsi:type="dcterms:W3CDTF">2020-06-06T21:59:02Z</dcterms:created>
  <dcterms:modified xsi:type="dcterms:W3CDTF">2022-11-01T22:39:55Z</dcterms:modified>
</cp:coreProperties>
</file>